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405" autoAdjust="0"/>
  </p:normalViewPr>
  <p:slideViewPr>
    <p:cSldViewPr snapToGrid="0" snapToObjects="1">
      <p:cViewPr varScale="1">
        <p:scale>
          <a:sx n="90" d="100"/>
          <a:sy n="90" d="100"/>
        </p:scale>
        <p:origin x="-140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DFE3EB-F4D7-D545-8A3C-155B94BB4A90}" type="datetimeFigureOut">
              <a:rPr lang="en-US" smtClean="0"/>
              <a:t>14-01-26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C0A0A7-724D-0640-AB66-97402740FB2A}" type="slidenum">
              <a:rPr lang="en-US" smtClean="0"/>
              <a:t>‹#›</a:t>
            </a:fld>
            <a:endParaRPr lang="en-US" dirty="0"/>
          </a:p>
        </p:txBody>
      </p:sp>
    </p:spTree>
    <p:extLst>
      <p:ext uri="{BB962C8B-B14F-4D97-AF65-F5344CB8AC3E}">
        <p14:creationId xmlns:p14="http://schemas.microsoft.com/office/powerpoint/2010/main" val="29805658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0A0A7-724D-0640-AB66-97402740FB2A}" type="slidenum">
              <a:rPr lang="en-US" smtClean="0"/>
              <a:t>2</a:t>
            </a:fld>
            <a:endParaRPr lang="en-US" dirty="0"/>
          </a:p>
        </p:txBody>
      </p:sp>
    </p:spTree>
    <p:extLst>
      <p:ext uri="{BB962C8B-B14F-4D97-AF65-F5344CB8AC3E}">
        <p14:creationId xmlns:p14="http://schemas.microsoft.com/office/powerpoint/2010/main" val="2692483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BCED3E41-E2DE-48B7-AD25-2C05D8372D60}" type="datetime4">
              <a:rPr lang="en-US" smtClean="0"/>
              <a:pPr/>
              <a:t>January 26,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91475" y="6429375"/>
            <a:ext cx="876300" cy="292100"/>
          </a:xfrm>
        </p:spPr>
        <p:txBody>
          <a:bodyPr/>
          <a:lstStyle/>
          <a:p>
            <a:fld id="{5744759D-0EFF-4FB2-9CCE-04E00944F0FE}" type="slidenum">
              <a:rPr lang="en-US" smtClean="0"/>
              <a:pPr/>
              <a:t>‹#›</a:t>
            </a:fld>
            <a:endParaRPr lang="en-US" dirty="0"/>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CA"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t>14-01-26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560992-D05B-4846-8E6E-CA034CB4F16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t>14-01-26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560992-D05B-4846-8E6E-CA034CB4F16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 name="Date Placeholder 3"/>
          <p:cNvSpPr>
            <a:spLocks noGrp="1"/>
          </p:cNvSpPr>
          <p:nvPr>
            <p:ph type="dt" sz="half" idx="10"/>
          </p:nvPr>
        </p:nvSpPr>
        <p:spPr/>
        <p:txBody>
          <a:bodyPr/>
          <a:lstStyle/>
          <a:p>
            <a:fld id="{896202C6-8B37-41F0-B3E4-774551D1C22F}" type="datetime4">
              <a:rPr lang="en-US" smtClean="0"/>
              <a:pPr/>
              <a:t>January 26,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CA"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48F78D1B-BB73-41B2-8202-C6678B761557}" type="datetime4">
              <a:rPr lang="en-US" smtClean="0"/>
              <a:pPr/>
              <a:t>January 26,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CA"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511E46-B9AD-4605-BA48-F4BA770367EA}" type="datetime4">
              <a:rPr lang="en-US" smtClean="0"/>
              <a:pPr/>
              <a:t>January 26, 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CA"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71A4492-1D66-40E5-BF5F-8AE5B76A3760}" type="datetime4">
              <a:rPr lang="en-US" smtClean="0"/>
              <a:pPr/>
              <a:t>January 26, 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44759D-0EFF-4FB2-9CCE-04E00944F0FE}" type="slidenum">
              <a:rPr lang="en-US" smtClean="0"/>
              <a:pPr/>
              <a:t>‹#›</a:t>
            </a:fld>
            <a:endParaRPr lang="en-US" dirty="0"/>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CA"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F0120655-FBEF-4656-A8A9-E7D9EB4F4DEC}" type="datetime4">
              <a:rPr lang="en-US" smtClean="0"/>
              <a:pPr/>
              <a:t>January 26, 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a:t>
            </a:fld>
            <a:endParaRPr lang="en-US" dirty="0"/>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CA"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B2BA2-D035-44CD-B6C5-345CD46C68A9}" type="datetime4">
              <a:rPr lang="en-US" smtClean="0"/>
              <a:pPr/>
              <a:t>January 26, 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712544D9-E8EB-4DFC-9BAC-8FC5CFB1A919}" type="datetime4">
              <a:rPr lang="en-US" smtClean="0"/>
              <a:pPr/>
              <a:t>January 26, 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CA"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CA"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Drag picture to placeholder or click icon to add</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CF894904-8048-429B-BF77-F17DA8F8287B}" type="datetime4">
              <a:rPr lang="en-US" smtClean="0"/>
              <a:pPr/>
              <a:t>January 26, 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CA"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CA"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6441D7B3-F7C5-4013-AC5D-399DD8DB11FA}" type="datetime4">
              <a:rPr lang="en-US" smtClean="0"/>
              <a:pPr/>
              <a:t>January 26, 2014</a:t>
            </a:fld>
            <a:endParaRPr lang="en-US" dirty="0"/>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dirty="0"/>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5744759D-0EFF-4FB2-9CCE-04E00944F0F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hf sldNum="0" hdr="0" ft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743324" y="89794"/>
            <a:ext cx="5120640" cy="2039601"/>
          </a:xfrm>
        </p:spPr>
        <p:txBody>
          <a:bodyPr>
            <a:normAutofit fontScale="92500" lnSpcReduction="10000"/>
          </a:bodyPr>
          <a:lstStyle/>
          <a:p>
            <a:r>
              <a:rPr lang="en-US" dirty="0" smtClean="0"/>
              <a:t>Highlights in Reading Comprehension Intervention Research for Students with Learning Disabilities</a:t>
            </a:r>
          </a:p>
          <a:p>
            <a:r>
              <a:rPr lang="en-US" sz="1800" dirty="0" smtClean="0"/>
              <a:t>By Linda H. Mason and Jessica L. </a:t>
            </a:r>
            <a:r>
              <a:rPr lang="en-US" sz="1800" dirty="0" err="1" smtClean="0"/>
              <a:t>Hagaman</a:t>
            </a:r>
            <a:endParaRPr lang="en-US" sz="1800" dirty="0" smtClean="0"/>
          </a:p>
          <a:p>
            <a:endParaRPr lang="en-US" sz="1800" dirty="0"/>
          </a:p>
          <a:p>
            <a:r>
              <a:rPr lang="en-US" sz="1600" dirty="0" smtClean="0"/>
              <a:t>Presentation by Marta van de Mond </a:t>
            </a:r>
            <a:endParaRPr lang="en-US" sz="1600" dirty="0"/>
          </a:p>
        </p:txBody>
      </p:sp>
      <p:sp>
        <p:nvSpPr>
          <p:cNvPr id="7" name="Title 6"/>
          <p:cNvSpPr>
            <a:spLocks noGrp="1"/>
          </p:cNvSpPr>
          <p:nvPr>
            <p:ph type="title"/>
          </p:nvPr>
        </p:nvSpPr>
        <p:spPr/>
        <p:txBody>
          <a:bodyPr/>
          <a:lstStyle/>
          <a:p>
            <a:endParaRPr lang="en-US" dirty="0"/>
          </a:p>
        </p:txBody>
      </p:sp>
      <p:pic>
        <p:nvPicPr>
          <p:cNvPr id="6" name="Picture 5"/>
          <p:cNvPicPr>
            <a:picLocks noChangeAspect="1"/>
          </p:cNvPicPr>
          <p:nvPr/>
        </p:nvPicPr>
        <p:blipFill>
          <a:blip r:embed="rId2"/>
          <a:stretch>
            <a:fillRect/>
          </a:stretch>
        </p:blipFill>
        <p:spPr>
          <a:xfrm>
            <a:off x="3469107" y="2849732"/>
            <a:ext cx="5674893" cy="3777857"/>
          </a:xfrm>
          <a:prstGeom prst="rect">
            <a:avLst/>
          </a:prstGeom>
        </p:spPr>
      </p:pic>
    </p:spTree>
    <p:extLst>
      <p:ext uri="{BB962C8B-B14F-4D97-AF65-F5344CB8AC3E}">
        <p14:creationId xmlns:p14="http://schemas.microsoft.com/office/powerpoint/2010/main" val="35046214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2834640" cy="1854842"/>
          </a:xfrm>
        </p:spPr>
        <p:txBody>
          <a:bodyPr>
            <a:noAutofit/>
          </a:bodyPr>
          <a:lstStyle/>
          <a:p>
            <a:r>
              <a:rPr lang="en-US" dirty="0" smtClean="0"/>
              <a:t>Story Mapping (visual representation or graphic organizer) Research</a:t>
            </a:r>
            <a:endParaRPr lang="en-US" dirty="0"/>
          </a:p>
        </p:txBody>
      </p:sp>
      <p:pic>
        <p:nvPicPr>
          <p:cNvPr id="5" name="Content Placeholder 4"/>
          <p:cNvPicPr>
            <a:picLocks noGrp="1" noChangeAspect="1"/>
          </p:cNvPicPr>
          <p:nvPr>
            <p:ph sz="quarter" idx="14"/>
          </p:nvPr>
        </p:nvPicPr>
        <p:blipFill>
          <a:blip r:embed="rId2"/>
          <a:srcRect t="-22896" b="-22896"/>
          <a:stretch>
            <a:fillRect/>
          </a:stretch>
        </p:blipFill>
        <p:spPr/>
      </p:pic>
      <p:sp>
        <p:nvSpPr>
          <p:cNvPr id="4" name="Text Placeholder 3"/>
          <p:cNvSpPr>
            <a:spLocks noGrp="1"/>
          </p:cNvSpPr>
          <p:nvPr>
            <p:ph type="body" sz="half" idx="2"/>
          </p:nvPr>
        </p:nvSpPr>
        <p:spPr>
          <a:xfrm>
            <a:off x="276224" y="2321550"/>
            <a:ext cx="2834640" cy="3926849"/>
          </a:xfrm>
        </p:spPr>
        <p:txBody>
          <a:bodyPr>
            <a:normAutofit/>
          </a:bodyPr>
          <a:lstStyle/>
          <a:p>
            <a:r>
              <a:rPr lang="en-US" sz="2400" dirty="0" smtClean="0"/>
              <a:t>Comprehension is much improved with using story mapping, providing that explicit instruction in story </a:t>
            </a:r>
            <a:r>
              <a:rPr lang="en-US" sz="2400" dirty="0" smtClean="0"/>
              <a:t>retelling, </a:t>
            </a:r>
            <a:r>
              <a:rPr lang="en-US" sz="2400" dirty="0" smtClean="0"/>
              <a:t>both orally and in </a:t>
            </a:r>
            <a:r>
              <a:rPr lang="en-US" sz="2400" dirty="0" smtClean="0"/>
              <a:t>writing, </a:t>
            </a:r>
            <a:r>
              <a:rPr lang="en-US" sz="2400" dirty="0" smtClean="0"/>
              <a:t>takes place.</a:t>
            </a:r>
            <a:endParaRPr lang="en-US" sz="2400" dirty="0"/>
          </a:p>
        </p:txBody>
      </p:sp>
    </p:spTree>
    <p:extLst>
      <p:ext uri="{BB962C8B-B14F-4D97-AF65-F5344CB8AC3E}">
        <p14:creationId xmlns:p14="http://schemas.microsoft.com/office/powerpoint/2010/main" val="31084298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823042"/>
          </a:xfrm>
        </p:spPr>
        <p:txBody>
          <a:bodyPr>
            <a:normAutofit fontScale="90000"/>
          </a:bodyPr>
          <a:lstStyle/>
          <a:p>
            <a:r>
              <a:rPr lang="en-US" dirty="0" smtClean="0"/>
              <a:t>Self-questioning (before, during, and after reading) Research</a:t>
            </a:r>
            <a:endParaRPr lang="en-US" dirty="0"/>
          </a:p>
        </p:txBody>
      </p:sp>
      <p:sp>
        <p:nvSpPr>
          <p:cNvPr id="4" name="Text Placeholder 3"/>
          <p:cNvSpPr>
            <a:spLocks noGrp="1"/>
          </p:cNvSpPr>
          <p:nvPr>
            <p:ph sz="quarter" idx="4294967295"/>
          </p:nvPr>
        </p:nvSpPr>
        <p:spPr>
          <a:xfrm>
            <a:off x="0" y="1295401"/>
            <a:ext cx="9144000" cy="5562599"/>
          </a:xfrm>
        </p:spPr>
        <p:txBody>
          <a:bodyPr>
            <a:normAutofit fontScale="92500" lnSpcReduction="10000"/>
          </a:bodyPr>
          <a:lstStyle/>
          <a:p>
            <a:r>
              <a:rPr lang="en-US" sz="2400" dirty="0" smtClean="0"/>
              <a:t>According to some research, self-questioning surpasses story mapping (Taylor et al., 2002) in comprehension results.</a:t>
            </a:r>
          </a:p>
          <a:p>
            <a:r>
              <a:rPr lang="en-US" sz="2400" dirty="0" smtClean="0"/>
              <a:t>Themes Instruction Program (Williams et al., 2005) includes:</a:t>
            </a:r>
          </a:p>
          <a:p>
            <a:pPr marL="457200" indent="-457200">
              <a:buAutoNum type="arabicPeriod"/>
            </a:pPr>
            <a:r>
              <a:rPr lang="en-US" sz="2400" dirty="0" smtClean="0"/>
              <a:t>Discussion before reading</a:t>
            </a:r>
          </a:p>
          <a:p>
            <a:pPr marL="457200" indent="-457200">
              <a:buAutoNum type="arabicPeriod"/>
            </a:pPr>
            <a:r>
              <a:rPr lang="en-US" sz="2400" dirty="0" smtClean="0"/>
              <a:t>Story reading (aloud to a younger student)</a:t>
            </a:r>
          </a:p>
          <a:p>
            <a:pPr marL="457200" indent="-457200">
              <a:buAutoNum type="arabicPeriod"/>
            </a:pPr>
            <a:r>
              <a:rPr lang="en-US" sz="2400" dirty="0" smtClean="0"/>
              <a:t>Self-questions for discussing key elements</a:t>
            </a:r>
          </a:p>
          <a:p>
            <a:pPr marL="457200" indent="-457200">
              <a:buAutoNum type="arabicPeriod"/>
            </a:pPr>
            <a:r>
              <a:rPr lang="en-US" sz="2400" dirty="0" smtClean="0"/>
              <a:t>Story theme identification and generalization to a variety of situations</a:t>
            </a:r>
          </a:p>
          <a:p>
            <a:pPr marL="457200" indent="-457200">
              <a:buAutoNum type="arabicPeriod"/>
            </a:pPr>
            <a:r>
              <a:rPr lang="en-US" sz="2400" dirty="0" smtClean="0"/>
              <a:t>Theme knowledge and story structure transfer to other story examples and/or real-life experience</a:t>
            </a:r>
          </a:p>
          <a:p>
            <a:pPr marL="0" indent="0">
              <a:buNone/>
            </a:pPr>
            <a:endParaRPr lang="en-US" sz="2400" dirty="0" smtClean="0"/>
          </a:p>
          <a:p>
            <a:pPr marL="0" indent="0">
              <a:buNone/>
            </a:pPr>
            <a:r>
              <a:rPr lang="en-US" sz="2400" dirty="0" smtClean="0"/>
              <a:t>Students of different ages participated in different </a:t>
            </a:r>
          </a:p>
          <a:p>
            <a:pPr marL="0" indent="0">
              <a:buNone/>
            </a:pPr>
            <a:r>
              <a:rPr lang="en-US" sz="2400" dirty="0" smtClean="0"/>
              <a:t>studies and results were very successful for all </a:t>
            </a:r>
          </a:p>
          <a:p>
            <a:pPr marL="0" indent="0">
              <a:buNone/>
            </a:pPr>
            <a:r>
              <a:rPr lang="en-US" sz="2400" dirty="0"/>
              <a:t>g</a:t>
            </a:r>
            <a:r>
              <a:rPr lang="en-US" sz="2400" dirty="0" smtClean="0"/>
              <a:t>roups; however, theme was still elusive to LD </a:t>
            </a:r>
          </a:p>
          <a:p>
            <a:pPr marL="0" indent="0">
              <a:buNone/>
            </a:pPr>
            <a:r>
              <a:rPr lang="en-US" sz="2400" dirty="0"/>
              <a:t>s</a:t>
            </a:r>
            <a:r>
              <a:rPr lang="en-US" sz="2400" dirty="0" smtClean="0"/>
              <a:t>tudents.</a:t>
            </a:r>
          </a:p>
          <a:p>
            <a:pPr marL="457200" indent="-457200">
              <a:buAutoNum type="arabicPeriod"/>
            </a:pPr>
            <a:endParaRPr lang="en-US" sz="2400" dirty="0" smtClean="0"/>
          </a:p>
          <a:p>
            <a:endParaRPr lang="en-US" sz="2400" dirty="0"/>
          </a:p>
        </p:txBody>
      </p:sp>
      <p:pic>
        <p:nvPicPr>
          <p:cNvPr id="7" name="Picture 6"/>
          <p:cNvPicPr>
            <a:picLocks noChangeAspect="1"/>
          </p:cNvPicPr>
          <p:nvPr/>
        </p:nvPicPr>
        <p:blipFill>
          <a:blip r:embed="rId2"/>
          <a:stretch>
            <a:fillRect/>
          </a:stretch>
        </p:blipFill>
        <p:spPr>
          <a:xfrm>
            <a:off x="6924653" y="5402534"/>
            <a:ext cx="1943122" cy="1455466"/>
          </a:xfrm>
          <a:prstGeom prst="rect">
            <a:avLst/>
          </a:prstGeom>
        </p:spPr>
      </p:pic>
    </p:spTree>
    <p:extLst>
      <p:ext uri="{BB962C8B-B14F-4D97-AF65-F5344CB8AC3E}">
        <p14:creationId xmlns:p14="http://schemas.microsoft.com/office/powerpoint/2010/main" val="31839414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
            <a:ext cx="8591550" cy="734165"/>
          </a:xfrm>
        </p:spPr>
        <p:txBody>
          <a:bodyPr/>
          <a:lstStyle/>
          <a:p>
            <a:r>
              <a:rPr lang="en-US" dirty="0" smtClean="0"/>
              <a:t>Combining Comprehension Interventions</a:t>
            </a:r>
            <a:endParaRPr lang="en-US" dirty="0"/>
          </a:p>
        </p:txBody>
      </p:sp>
      <p:sp>
        <p:nvSpPr>
          <p:cNvPr id="3" name="Content Placeholder 2"/>
          <p:cNvSpPr>
            <a:spLocks noGrp="1"/>
          </p:cNvSpPr>
          <p:nvPr>
            <p:ph sz="quarter" idx="13"/>
          </p:nvPr>
        </p:nvSpPr>
        <p:spPr>
          <a:xfrm>
            <a:off x="276225" y="1298448"/>
            <a:ext cx="4251960" cy="5559552"/>
          </a:xfrm>
        </p:spPr>
        <p:txBody>
          <a:bodyPr>
            <a:normAutofit fontScale="92500" lnSpcReduction="10000"/>
          </a:bodyPr>
          <a:lstStyle/>
          <a:p>
            <a:pPr marL="0" indent="0">
              <a:buNone/>
            </a:pPr>
            <a:r>
              <a:rPr lang="en-US" sz="2400" dirty="0" smtClean="0"/>
              <a:t>Research # 1 (Johnson, Graham, and Harris, 1997)</a:t>
            </a:r>
          </a:p>
          <a:p>
            <a:pPr marL="342900" indent="-342900"/>
            <a:r>
              <a:rPr lang="en-US" sz="2400" dirty="0" smtClean="0"/>
              <a:t>47 LD students grades 4-6</a:t>
            </a:r>
          </a:p>
          <a:p>
            <a:pPr marL="342900" indent="-342900"/>
            <a:r>
              <a:rPr lang="en-US" sz="2400" dirty="0" smtClean="0"/>
              <a:t>Story grammar: Who, When, Where, What did the character(s) do?, What happened next?, How did the character(s) feel?, How does the story end?</a:t>
            </a:r>
          </a:p>
          <a:p>
            <a:pPr marL="342900" indent="-342900"/>
            <a:r>
              <a:rPr lang="en-US" sz="2400" dirty="0" smtClean="0"/>
              <a:t>Comparison to explicit instruction for self-regulation for goal setting, self-instruction, , or goal setting and self-instruction</a:t>
            </a:r>
          </a:p>
          <a:p>
            <a:pPr marL="0" indent="0">
              <a:buNone/>
            </a:pPr>
            <a:r>
              <a:rPr lang="en-US" sz="2400" dirty="0" smtClean="0"/>
              <a:t>However, story grammar supported comprehension, self-regulations could not be tested due to intensity of support.</a:t>
            </a:r>
          </a:p>
        </p:txBody>
      </p:sp>
      <p:sp>
        <p:nvSpPr>
          <p:cNvPr id="4" name="Content Placeholder 3"/>
          <p:cNvSpPr>
            <a:spLocks noGrp="1"/>
          </p:cNvSpPr>
          <p:nvPr>
            <p:ph sz="quarter" idx="14"/>
          </p:nvPr>
        </p:nvSpPr>
        <p:spPr>
          <a:xfrm>
            <a:off x="4615815" y="907218"/>
            <a:ext cx="4251960" cy="5950782"/>
          </a:xfrm>
        </p:spPr>
        <p:txBody>
          <a:bodyPr>
            <a:normAutofit fontScale="85000" lnSpcReduction="20000"/>
          </a:bodyPr>
          <a:lstStyle/>
          <a:p>
            <a:pPr marL="0" indent="0">
              <a:buNone/>
            </a:pPr>
            <a:r>
              <a:rPr lang="en-US" sz="2400" dirty="0" smtClean="0"/>
              <a:t>Research # 2 (</a:t>
            </a:r>
            <a:r>
              <a:rPr lang="en-US" sz="2400" dirty="0" err="1" smtClean="0"/>
              <a:t>Faggella-Luby</a:t>
            </a:r>
            <a:r>
              <a:rPr lang="en-US" sz="2400" dirty="0" smtClean="0"/>
              <a:t>, Denton, and Deshler, 2007)</a:t>
            </a:r>
          </a:p>
          <a:p>
            <a:pPr marL="342900" indent="-342900"/>
            <a:r>
              <a:rPr lang="en-US" sz="2400" dirty="0" smtClean="0"/>
              <a:t>Heterogeneous group of gr. 9 students – 14 with LD</a:t>
            </a:r>
          </a:p>
          <a:p>
            <a:pPr marL="342900" indent="-342900"/>
            <a:r>
              <a:rPr lang="en-US" sz="2400" dirty="0" smtClean="0"/>
              <a:t>Embedded Story Structure (ESS) – self-questioning, story structure analysis, and summarizing</a:t>
            </a:r>
          </a:p>
          <a:p>
            <a:pPr marL="342900" indent="-342900"/>
            <a:r>
              <a:rPr lang="en-US" sz="2400" dirty="0" smtClean="0"/>
              <a:t>Comprehension Skill Instruction (CSI) – strategy use and story structure knowledge</a:t>
            </a:r>
          </a:p>
          <a:p>
            <a:pPr marL="342900" indent="-342900"/>
            <a:r>
              <a:rPr lang="en-US" sz="2400" dirty="0" smtClean="0"/>
              <a:t>Random samples used different strategies: ESS was much higher (ES=.78) than CSI regardless of LD presence or absence</a:t>
            </a:r>
          </a:p>
          <a:p>
            <a:pPr marL="342900" indent="-342900"/>
            <a:endParaRPr lang="en-US" sz="2400" dirty="0" smtClean="0"/>
          </a:p>
          <a:p>
            <a:pPr marL="0" indent="0">
              <a:buNone/>
            </a:pPr>
            <a:r>
              <a:rPr lang="en-US" sz="2400" dirty="0" smtClean="0"/>
              <a:t>Explicit instruction and grammar strategies support comprehension in LD students, but story retelling, theme development, and writing requires more intense instruction for the LD group.</a:t>
            </a:r>
            <a:endParaRPr lang="en-US" sz="2400" dirty="0"/>
          </a:p>
        </p:txBody>
      </p:sp>
    </p:spTree>
    <p:extLst>
      <p:ext uri="{BB962C8B-B14F-4D97-AF65-F5344CB8AC3E}">
        <p14:creationId xmlns:p14="http://schemas.microsoft.com/office/powerpoint/2010/main" val="29404156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dirty="0" smtClean="0"/>
              <a:t>Expository  Text</a:t>
            </a:r>
            <a:endParaRPr lang="en-US" sz="4800" dirty="0"/>
          </a:p>
        </p:txBody>
      </p:sp>
      <p:sp>
        <p:nvSpPr>
          <p:cNvPr id="7" name="Text Placeholder 6"/>
          <p:cNvSpPr>
            <a:spLocks noGrp="1"/>
          </p:cNvSpPr>
          <p:nvPr>
            <p:ph type="body" sz="quarter" idx="4294967295"/>
          </p:nvPr>
        </p:nvSpPr>
        <p:spPr>
          <a:xfrm>
            <a:off x="0" y="1295401"/>
            <a:ext cx="9144000" cy="4952999"/>
          </a:xfrm>
        </p:spPr>
        <p:txBody>
          <a:bodyPr>
            <a:normAutofit/>
          </a:bodyPr>
          <a:lstStyle/>
          <a:p>
            <a:pPr marL="342900" indent="-342900">
              <a:buFont typeface="Wingdings" charset="2"/>
              <a:buChar char="u"/>
            </a:pPr>
            <a:r>
              <a:rPr lang="en-US" sz="2400" dirty="0" smtClean="0"/>
              <a:t>Inconsistent style</a:t>
            </a:r>
          </a:p>
          <a:p>
            <a:pPr marL="342900" indent="-342900">
              <a:buFont typeface="Wingdings" charset="2"/>
              <a:buChar char="u"/>
            </a:pPr>
            <a:r>
              <a:rPr lang="en-US" sz="2400" dirty="0" smtClean="0"/>
              <a:t>Communicating truth or empirical facts, theories, and dates</a:t>
            </a:r>
          </a:p>
          <a:p>
            <a:pPr marL="342900" indent="-342900">
              <a:buFont typeface="Wingdings" charset="2"/>
              <a:buChar char="u"/>
            </a:pPr>
            <a:r>
              <a:rPr lang="en-US" sz="2400" dirty="0" smtClean="0"/>
              <a:t>Unfamiliar text structures (lists, compare/contrast, time-sequence, procedural, problem-solution, classification, concept, cause-effect)</a:t>
            </a:r>
          </a:p>
          <a:p>
            <a:pPr marL="342900" indent="-342900">
              <a:buFont typeface="Wingdings" charset="2"/>
              <a:buChar char="u"/>
            </a:pPr>
            <a:r>
              <a:rPr lang="en-US" sz="2400" dirty="0" smtClean="0"/>
              <a:t>Conceptual density</a:t>
            </a:r>
          </a:p>
          <a:p>
            <a:pPr marL="342900" indent="-342900">
              <a:buFont typeface="Wingdings" charset="2"/>
              <a:buChar char="u"/>
            </a:pPr>
            <a:r>
              <a:rPr lang="en-US" sz="2400" dirty="0" smtClean="0"/>
              <a:t>Difficult vocabulary</a:t>
            </a:r>
          </a:p>
          <a:p>
            <a:pPr marL="342900" indent="-342900">
              <a:buFont typeface="Wingdings" charset="2"/>
              <a:buChar char="u"/>
            </a:pPr>
            <a:r>
              <a:rPr lang="en-US" sz="2400" dirty="0" smtClean="0"/>
              <a:t>Expectation of prior knowledge</a:t>
            </a:r>
            <a:endParaRPr lang="en-US" sz="2400" dirty="0"/>
          </a:p>
        </p:txBody>
      </p:sp>
      <p:pic>
        <p:nvPicPr>
          <p:cNvPr id="8" name="Picture 7"/>
          <p:cNvPicPr>
            <a:picLocks noChangeAspect="1"/>
          </p:cNvPicPr>
          <p:nvPr/>
        </p:nvPicPr>
        <p:blipFill>
          <a:blip r:embed="rId2"/>
          <a:stretch>
            <a:fillRect/>
          </a:stretch>
        </p:blipFill>
        <p:spPr>
          <a:xfrm>
            <a:off x="4187094" y="4795516"/>
            <a:ext cx="4543812" cy="2062484"/>
          </a:xfrm>
          <a:prstGeom prst="rect">
            <a:avLst/>
          </a:prstGeom>
        </p:spPr>
      </p:pic>
    </p:spTree>
    <p:extLst>
      <p:ext uri="{BB962C8B-B14F-4D97-AF65-F5344CB8AC3E}">
        <p14:creationId xmlns:p14="http://schemas.microsoft.com/office/powerpoint/2010/main" val="31627964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0"/>
            <a:ext cx="8591550" cy="548351"/>
          </a:xfrm>
        </p:spPr>
        <p:txBody>
          <a:bodyPr>
            <a:normAutofit fontScale="90000"/>
          </a:bodyPr>
          <a:lstStyle/>
          <a:p>
            <a:r>
              <a:rPr lang="en-US" dirty="0" smtClean="0"/>
              <a:t>Expository Text Supports</a:t>
            </a:r>
            <a:endParaRPr lang="en-US" dirty="0"/>
          </a:p>
        </p:txBody>
      </p:sp>
      <p:sp>
        <p:nvSpPr>
          <p:cNvPr id="4" name="Content Placeholder 3"/>
          <p:cNvSpPr>
            <a:spLocks noGrp="1"/>
          </p:cNvSpPr>
          <p:nvPr>
            <p:ph sz="quarter" idx="13"/>
          </p:nvPr>
        </p:nvSpPr>
        <p:spPr>
          <a:xfrm>
            <a:off x="390738" y="669924"/>
            <a:ext cx="8408197" cy="6188076"/>
          </a:xfrm>
        </p:spPr>
        <p:txBody>
          <a:bodyPr>
            <a:normAutofit fontScale="70000" lnSpcReduction="20000"/>
          </a:bodyPr>
          <a:lstStyle/>
          <a:p>
            <a:pPr marL="0" indent="0">
              <a:buNone/>
            </a:pPr>
            <a:r>
              <a:rPr lang="en-US" dirty="0" smtClean="0">
                <a:solidFill>
                  <a:srgbClr val="FF0000"/>
                </a:solidFill>
              </a:rPr>
              <a:t>Text Enhancements</a:t>
            </a:r>
          </a:p>
          <a:p>
            <a:pPr marL="0" indent="0">
              <a:buNone/>
            </a:pPr>
            <a:endParaRPr lang="en-US" dirty="0" smtClean="0">
              <a:solidFill>
                <a:srgbClr val="FF0000"/>
              </a:solidFill>
            </a:endParaRPr>
          </a:p>
          <a:p>
            <a:pPr marL="342900" indent="-342900"/>
            <a:r>
              <a:rPr lang="en-US" dirty="0" smtClean="0"/>
              <a:t>Graphic Organizers</a:t>
            </a:r>
          </a:p>
          <a:p>
            <a:pPr marL="342900" indent="-342900"/>
            <a:r>
              <a:rPr lang="en-US" dirty="0" smtClean="0"/>
              <a:t>Cognitive Mapping</a:t>
            </a:r>
          </a:p>
          <a:p>
            <a:pPr marL="342900" indent="-342900"/>
            <a:r>
              <a:rPr lang="en-US" dirty="0" smtClean="0"/>
              <a:t>SM, SFA, SSFA</a:t>
            </a:r>
          </a:p>
          <a:p>
            <a:pPr marL="342900" indent="-342900"/>
            <a:r>
              <a:rPr lang="en-US" dirty="0" smtClean="0"/>
              <a:t>Visual Display</a:t>
            </a:r>
          </a:p>
          <a:p>
            <a:pPr marL="342900" indent="-342900"/>
            <a:r>
              <a:rPr lang="en-US" dirty="0" smtClean="0"/>
              <a:t>Mnemonics</a:t>
            </a:r>
          </a:p>
          <a:p>
            <a:pPr marL="342900" indent="-342900"/>
            <a:r>
              <a:rPr lang="en-US" dirty="0" smtClean="0"/>
              <a:t>Computer Assisted Instruction</a:t>
            </a:r>
          </a:p>
          <a:p>
            <a:pPr marL="342900" indent="-342900"/>
            <a:endParaRPr lang="en-US" dirty="0" smtClean="0"/>
          </a:p>
          <a:p>
            <a:pPr marL="0" indent="0">
              <a:buNone/>
            </a:pPr>
            <a:r>
              <a:rPr lang="en-US" dirty="0" smtClean="0">
                <a:solidFill>
                  <a:srgbClr val="FF0000"/>
                </a:solidFill>
              </a:rPr>
              <a:t>Cognitive Strategy Instruction</a:t>
            </a:r>
          </a:p>
          <a:p>
            <a:pPr marL="0" indent="0">
              <a:buNone/>
            </a:pPr>
            <a:endParaRPr lang="en-US" dirty="0" smtClean="0">
              <a:solidFill>
                <a:srgbClr val="FF0000"/>
              </a:solidFill>
            </a:endParaRPr>
          </a:p>
          <a:p>
            <a:pPr marL="342900" indent="-342900"/>
            <a:r>
              <a:rPr lang="en-US" dirty="0" smtClean="0"/>
              <a:t>Main Idea Identification and Summarization</a:t>
            </a:r>
          </a:p>
          <a:p>
            <a:pPr marL="457200" indent="-457200">
              <a:buAutoNum type="arabicPeriod"/>
            </a:pPr>
            <a:r>
              <a:rPr lang="en-US" dirty="0" smtClean="0"/>
              <a:t>Self-Questioning</a:t>
            </a:r>
          </a:p>
          <a:p>
            <a:pPr marL="457200" indent="-457200">
              <a:buFont typeface="Arial" pitchFamily="34" charset="0"/>
              <a:buAutoNum type="arabicPeriod"/>
            </a:pPr>
            <a:r>
              <a:rPr lang="en-US" dirty="0"/>
              <a:t>Paraphrasing</a:t>
            </a:r>
          </a:p>
          <a:p>
            <a:pPr marL="457200" indent="-457200">
              <a:buFont typeface="Arial" pitchFamily="34" charset="0"/>
              <a:buAutoNum type="arabicPeriod"/>
            </a:pPr>
            <a:r>
              <a:rPr lang="en-US" dirty="0"/>
              <a:t>Summarization</a:t>
            </a:r>
          </a:p>
          <a:p>
            <a:pPr marL="457200" indent="-457200">
              <a:buAutoNum type="arabicPeriod"/>
            </a:pPr>
            <a:r>
              <a:rPr lang="en-US" dirty="0" smtClean="0"/>
              <a:t>QAR</a:t>
            </a:r>
          </a:p>
          <a:p>
            <a:pPr marL="342900" indent="-342900"/>
            <a:r>
              <a:rPr lang="en-US" dirty="0" smtClean="0"/>
              <a:t>Text Structure Instruction</a:t>
            </a:r>
          </a:p>
          <a:p>
            <a:pPr marL="0" indent="0">
              <a:buNone/>
            </a:pPr>
            <a:endParaRPr lang="en-US" dirty="0" smtClean="0"/>
          </a:p>
          <a:p>
            <a:pPr marL="0" indent="0">
              <a:buNone/>
            </a:pPr>
            <a:r>
              <a:rPr lang="en-US" dirty="0" smtClean="0">
                <a:solidFill>
                  <a:srgbClr val="FF0000"/>
                </a:solidFill>
              </a:rPr>
              <a:t>Multicomponent Interventions</a:t>
            </a:r>
          </a:p>
          <a:p>
            <a:pPr marL="0" indent="0">
              <a:buNone/>
            </a:pPr>
            <a:endParaRPr lang="en-US" dirty="0" smtClean="0">
              <a:solidFill>
                <a:srgbClr val="FF0000"/>
              </a:solidFill>
            </a:endParaRPr>
          </a:p>
          <a:p>
            <a:pPr marL="342900" indent="-342900"/>
            <a:r>
              <a:rPr lang="en-US" dirty="0" err="1" smtClean="0"/>
              <a:t>Multipass</a:t>
            </a:r>
            <a:endParaRPr lang="en-US" dirty="0" smtClean="0"/>
          </a:p>
          <a:p>
            <a:pPr marL="342900" indent="-342900"/>
            <a:r>
              <a:rPr lang="en-US" dirty="0" smtClean="0"/>
              <a:t>POSSE</a:t>
            </a:r>
          </a:p>
          <a:p>
            <a:pPr marL="342900" indent="-342900"/>
            <a:r>
              <a:rPr lang="en-US" dirty="0" smtClean="0"/>
              <a:t>TWA</a:t>
            </a:r>
          </a:p>
          <a:p>
            <a:pPr marL="0" indent="0">
              <a:buNone/>
            </a:pPr>
            <a:endParaRPr lang="en-US" dirty="0"/>
          </a:p>
        </p:txBody>
      </p:sp>
    </p:spTree>
    <p:extLst>
      <p:ext uri="{BB962C8B-B14F-4D97-AF65-F5344CB8AC3E}">
        <p14:creationId xmlns:p14="http://schemas.microsoft.com/office/powerpoint/2010/main" val="22171493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Text Enhancements assist students in identification, comprehension, and recalling key information. LD students adapt to different styles of text enhancements.</a:t>
            </a:r>
            <a:endParaRPr lang="en-US" sz="2800" dirty="0"/>
          </a:p>
        </p:txBody>
      </p:sp>
      <p:sp>
        <p:nvSpPr>
          <p:cNvPr id="8" name="Content Placeholder 7"/>
          <p:cNvSpPr>
            <a:spLocks noGrp="1"/>
          </p:cNvSpPr>
          <p:nvPr>
            <p:ph sz="quarter" idx="13"/>
          </p:nvPr>
        </p:nvSpPr>
        <p:spPr/>
        <p:txBody>
          <a:bodyPr>
            <a:normAutofit lnSpcReduction="10000"/>
          </a:bodyPr>
          <a:lstStyle/>
          <a:p>
            <a:pPr marL="342900" indent="-342900"/>
            <a:r>
              <a:rPr lang="en-US" b="1" dirty="0" smtClean="0"/>
              <a:t>Graphic organizers</a:t>
            </a:r>
          </a:p>
          <a:p>
            <a:pPr marL="0" indent="0">
              <a:buNone/>
            </a:pPr>
            <a:r>
              <a:rPr lang="en-US" dirty="0" smtClean="0"/>
              <a:t>There are 5 categories (Dexter &amp; Hughes, 2011):</a:t>
            </a:r>
          </a:p>
          <a:p>
            <a:pPr marL="0" indent="0">
              <a:buNone/>
            </a:pPr>
            <a:endParaRPr lang="en-US" dirty="0" smtClean="0"/>
          </a:p>
          <a:p>
            <a:pPr marL="457200" indent="-457200">
              <a:buAutoNum type="arabicPeriod"/>
            </a:pPr>
            <a:r>
              <a:rPr lang="en-US" dirty="0" smtClean="0"/>
              <a:t>Cognitive mapping</a:t>
            </a:r>
          </a:p>
          <a:p>
            <a:pPr marL="457200" indent="-457200">
              <a:buAutoNum type="arabicPeriod"/>
            </a:pPr>
            <a:r>
              <a:rPr lang="en-US" dirty="0" smtClean="0"/>
              <a:t>Semantic mapping (SM)</a:t>
            </a:r>
          </a:p>
          <a:p>
            <a:pPr marL="457200" indent="-457200">
              <a:buAutoNum type="arabicPeriod"/>
            </a:pPr>
            <a:r>
              <a:rPr lang="en-US" dirty="0" smtClean="0"/>
              <a:t>Semantic features analysis (SFA)</a:t>
            </a:r>
          </a:p>
          <a:p>
            <a:pPr marL="457200" indent="-457200">
              <a:buAutoNum type="arabicPeriod"/>
            </a:pPr>
            <a:r>
              <a:rPr lang="en-US" dirty="0" smtClean="0"/>
              <a:t>Syntactic/semantic features analysis (SSFA)</a:t>
            </a:r>
          </a:p>
          <a:p>
            <a:pPr marL="457200" indent="-457200">
              <a:buAutoNum type="arabicPeriod"/>
            </a:pPr>
            <a:r>
              <a:rPr lang="en-US" dirty="0" smtClean="0"/>
              <a:t>Visual display </a:t>
            </a:r>
          </a:p>
          <a:p>
            <a:pPr marL="0" indent="0">
              <a:buNone/>
            </a:pPr>
            <a:r>
              <a:rPr lang="en-US" dirty="0" smtClean="0"/>
              <a:t> </a:t>
            </a:r>
            <a:endParaRPr lang="en-US" dirty="0"/>
          </a:p>
          <a:p>
            <a:pPr marL="0" indent="0">
              <a:buNone/>
            </a:pPr>
            <a:r>
              <a:rPr lang="en-US" dirty="0" smtClean="0"/>
              <a:t>Graphic organizers seem most useful in studying Science (Dexter &amp; Hughes, 2011).</a:t>
            </a:r>
            <a:endParaRPr lang="en-US" dirty="0"/>
          </a:p>
        </p:txBody>
      </p:sp>
      <p:sp>
        <p:nvSpPr>
          <p:cNvPr id="9" name="Content Placeholder 8"/>
          <p:cNvSpPr>
            <a:spLocks noGrp="1"/>
          </p:cNvSpPr>
          <p:nvPr>
            <p:ph sz="quarter" idx="14"/>
          </p:nvPr>
        </p:nvSpPr>
        <p:spPr>
          <a:xfrm>
            <a:off x="4615815" y="1298448"/>
            <a:ext cx="4251960" cy="5411140"/>
          </a:xfrm>
        </p:spPr>
        <p:txBody>
          <a:bodyPr>
            <a:normAutofit fontScale="85000" lnSpcReduction="10000"/>
          </a:bodyPr>
          <a:lstStyle/>
          <a:p>
            <a:pPr marL="0" indent="0">
              <a:buNone/>
            </a:pPr>
            <a:r>
              <a:rPr lang="en-US" dirty="0" smtClean="0">
                <a:solidFill>
                  <a:srgbClr val="FF0000"/>
                </a:solidFill>
              </a:rPr>
              <a:t>Cognitive mapping </a:t>
            </a:r>
            <a:r>
              <a:rPr lang="en-US" dirty="0" smtClean="0"/>
              <a:t>links ideas with lines, arrows, and </a:t>
            </a:r>
            <a:r>
              <a:rPr lang="en-US" dirty="0" err="1" smtClean="0"/>
              <a:t>spacial</a:t>
            </a:r>
            <a:r>
              <a:rPr lang="en-US" dirty="0" smtClean="0"/>
              <a:t> arrangements. It supports students comprehension.</a:t>
            </a:r>
          </a:p>
          <a:p>
            <a:pPr marL="0" indent="0">
              <a:buNone/>
            </a:pPr>
            <a:r>
              <a:rPr lang="en-US" dirty="0" smtClean="0">
                <a:solidFill>
                  <a:srgbClr val="FF0000"/>
                </a:solidFill>
              </a:rPr>
              <a:t>SM</a:t>
            </a:r>
            <a:r>
              <a:rPr lang="en-US" dirty="0" smtClean="0"/>
              <a:t> demonstrates link between superordinate concepts with coordinate concepts as collaborated by teacher and students. </a:t>
            </a:r>
            <a:r>
              <a:rPr lang="en-US" dirty="0" smtClean="0">
                <a:solidFill>
                  <a:srgbClr val="FF0000"/>
                </a:solidFill>
              </a:rPr>
              <a:t>SFA</a:t>
            </a:r>
            <a:r>
              <a:rPr lang="en-US" dirty="0" smtClean="0"/>
              <a:t> replaces key vocabulary with cloze sentences. In seven experimental studies </a:t>
            </a:r>
            <a:r>
              <a:rPr lang="en-US" dirty="0" err="1" smtClean="0"/>
              <a:t>Bos</a:t>
            </a:r>
            <a:r>
              <a:rPr lang="en-US" dirty="0" smtClean="0"/>
              <a:t>, Anders, and others (1990, 1992) found that SM, SFA, and SSFA had immediate positive effects, but no long term effects on comprehension, vocabulary, written retell.</a:t>
            </a:r>
          </a:p>
          <a:p>
            <a:pPr marL="0" indent="0">
              <a:buNone/>
            </a:pPr>
            <a:r>
              <a:rPr lang="en-US" dirty="0" smtClean="0">
                <a:solidFill>
                  <a:srgbClr val="FF0000"/>
                </a:solidFill>
              </a:rPr>
              <a:t>Visual display </a:t>
            </a:r>
            <a:r>
              <a:rPr lang="en-US" dirty="0" smtClean="0"/>
              <a:t>can be a timeline or a life cycle for example. Studies show that visual organizers help students more than just factual listing; however, geometric shapes can be confusing to LD students and researchers caution that visual organizers have to </a:t>
            </a:r>
            <a:r>
              <a:rPr lang="en-US" dirty="0" smtClean="0"/>
              <a:t>be well </a:t>
            </a:r>
            <a:r>
              <a:rPr lang="en-US" dirty="0" smtClean="0"/>
              <a:t>thought out to support this group (Griffin et al., 1991)</a:t>
            </a:r>
            <a:endParaRPr lang="en-US" dirty="0"/>
          </a:p>
        </p:txBody>
      </p:sp>
      <p:pic>
        <p:nvPicPr>
          <p:cNvPr id="11" name="Picture 10"/>
          <p:cNvPicPr>
            <a:picLocks noChangeAspect="1"/>
          </p:cNvPicPr>
          <p:nvPr/>
        </p:nvPicPr>
        <p:blipFill>
          <a:blip r:embed="rId2"/>
          <a:stretch>
            <a:fillRect/>
          </a:stretch>
        </p:blipFill>
        <p:spPr>
          <a:xfrm>
            <a:off x="8365751" y="0"/>
            <a:ext cx="778249" cy="1004956"/>
          </a:xfrm>
          <a:prstGeom prst="rect">
            <a:avLst/>
          </a:prstGeom>
        </p:spPr>
      </p:pic>
    </p:spTree>
    <p:extLst>
      <p:ext uri="{BB962C8B-B14F-4D97-AF65-F5344CB8AC3E}">
        <p14:creationId xmlns:p14="http://schemas.microsoft.com/office/powerpoint/2010/main" val="34486121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682578"/>
          </a:xfrm>
        </p:spPr>
        <p:txBody>
          <a:bodyPr/>
          <a:lstStyle/>
          <a:p>
            <a:r>
              <a:rPr lang="en-US" dirty="0" smtClean="0"/>
              <a:t>Text Enhancements continued…</a:t>
            </a:r>
            <a:endParaRPr lang="en-US" dirty="0"/>
          </a:p>
        </p:txBody>
      </p:sp>
      <p:sp>
        <p:nvSpPr>
          <p:cNvPr id="3" name="Content Placeholder 2"/>
          <p:cNvSpPr>
            <a:spLocks noGrp="1"/>
          </p:cNvSpPr>
          <p:nvPr>
            <p:ph sz="quarter" idx="13"/>
          </p:nvPr>
        </p:nvSpPr>
        <p:spPr/>
        <p:txBody>
          <a:bodyPr>
            <a:normAutofit lnSpcReduction="10000"/>
          </a:bodyPr>
          <a:lstStyle/>
          <a:p>
            <a:r>
              <a:rPr lang="en-US" b="1" dirty="0" smtClean="0"/>
              <a:t>Mnemonics</a:t>
            </a:r>
          </a:p>
          <a:p>
            <a:pPr marL="0" indent="0">
              <a:buNone/>
            </a:pPr>
            <a:r>
              <a:rPr lang="en-US" dirty="0" smtClean="0"/>
              <a:t>LD students learn to improve retention of essentials in expository text by:</a:t>
            </a:r>
          </a:p>
          <a:p>
            <a:pPr marL="342900" indent="-342900"/>
            <a:r>
              <a:rPr lang="en-US" dirty="0" smtClean="0"/>
              <a:t> Insertion of mnemonic illustrations next to descriptive illustrations</a:t>
            </a:r>
          </a:p>
          <a:p>
            <a:pPr marL="342900" indent="-342900"/>
            <a:r>
              <a:rPr lang="en-US" dirty="0" smtClean="0"/>
              <a:t>Mnemonic method – using keyword such as conquer to learn conquistador (</a:t>
            </a:r>
            <a:r>
              <a:rPr lang="en-US" dirty="0" err="1" smtClean="0"/>
              <a:t>Mastropieri</a:t>
            </a:r>
            <a:r>
              <a:rPr lang="en-US" dirty="0" smtClean="0"/>
              <a:t>, Scruggs, &amp; </a:t>
            </a:r>
            <a:r>
              <a:rPr lang="en-US" dirty="0" err="1" smtClean="0"/>
              <a:t>Fulk</a:t>
            </a:r>
            <a:r>
              <a:rPr lang="en-US" dirty="0" smtClean="0"/>
              <a:t>, 1990)</a:t>
            </a:r>
          </a:p>
          <a:p>
            <a:pPr marL="0" indent="0">
              <a:buNone/>
            </a:pPr>
            <a:r>
              <a:rPr lang="en-US" dirty="0" smtClean="0"/>
              <a:t>Based on four separate studies ran mainly by </a:t>
            </a:r>
            <a:r>
              <a:rPr lang="en-US" dirty="0" err="1" smtClean="0"/>
              <a:t>Mastropieri</a:t>
            </a:r>
            <a:r>
              <a:rPr lang="en-US" dirty="0" smtClean="0"/>
              <a:t> and Scruggs, it was proven that Mnemonics support LD students’ comprehension (ES=1.62)</a:t>
            </a:r>
            <a:endParaRPr lang="en-US" dirty="0"/>
          </a:p>
        </p:txBody>
      </p:sp>
      <p:sp>
        <p:nvSpPr>
          <p:cNvPr id="4" name="Content Placeholder 3"/>
          <p:cNvSpPr>
            <a:spLocks noGrp="1"/>
          </p:cNvSpPr>
          <p:nvPr>
            <p:ph sz="quarter" idx="14"/>
          </p:nvPr>
        </p:nvSpPr>
        <p:spPr/>
        <p:txBody>
          <a:bodyPr>
            <a:normAutofit lnSpcReduction="10000"/>
          </a:bodyPr>
          <a:lstStyle/>
          <a:p>
            <a:r>
              <a:rPr lang="en-US" b="1" dirty="0" smtClean="0"/>
              <a:t>Computer Assisted Instruction</a:t>
            </a:r>
          </a:p>
          <a:p>
            <a:pPr marL="0" indent="0">
              <a:buNone/>
            </a:pPr>
            <a:r>
              <a:rPr lang="en-US" dirty="0" smtClean="0"/>
              <a:t>Based on two separate studies from 1995 and </a:t>
            </a:r>
            <a:r>
              <a:rPr lang="en-US" dirty="0" smtClean="0"/>
              <a:t>1996, </a:t>
            </a:r>
            <a:r>
              <a:rPr lang="en-US" dirty="0" smtClean="0"/>
              <a:t>Computer Assisted Instruction had a small effect on improving comprehension. The techniques were used to </a:t>
            </a:r>
          </a:p>
          <a:p>
            <a:pPr marL="342900" indent="-342900"/>
            <a:r>
              <a:rPr lang="en-US" dirty="0" smtClean="0"/>
              <a:t>Highlight main ideas</a:t>
            </a:r>
          </a:p>
          <a:p>
            <a:pPr marL="342900" indent="-342900"/>
            <a:r>
              <a:rPr lang="en-US" dirty="0" smtClean="0"/>
              <a:t>Pose visual questions</a:t>
            </a:r>
          </a:p>
          <a:p>
            <a:pPr marL="342900" indent="-342900"/>
            <a:r>
              <a:rPr lang="en-US" dirty="0" smtClean="0"/>
              <a:t>Receive teacher’s comments and notes</a:t>
            </a:r>
          </a:p>
          <a:p>
            <a:pPr marL="342900" indent="-342900"/>
            <a:r>
              <a:rPr lang="en-US" dirty="0" smtClean="0"/>
              <a:t>Access a glossary</a:t>
            </a:r>
          </a:p>
          <a:p>
            <a:pPr marL="0" indent="0">
              <a:buNone/>
            </a:pPr>
            <a:endParaRPr lang="en-US" dirty="0" smtClean="0"/>
          </a:p>
          <a:p>
            <a:pPr marL="0" indent="0">
              <a:buNone/>
            </a:pPr>
            <a:r>
              <a:rPr lang="en-US" dirty="0" smtClean="0"/>
              <a:t>With computer technology having daily progress, perhaps today this method would be more successful.</a:t>
            </a:r>
            <a:endParaRPr lang="en-US" dirty="0"/>
          </a:p>
        </p:txBody>
      </p:sp>
      <p:pic>
        <p:nvPicPr>
          <p:cNvPr id="5" name="Picture 4"/>
          <p:cNvPicPr>
            <a:picLocks noChangeAspect="1"/>
          </p:cNvPicPr>
          <p:nvPr/>
        </p:nvPicPr>
        <p:blipFill>
          <a:blip r:embed="rId2"/>
          <a:stretch>
            <a:fillRect/>
          </a:stretch>
        </p:blipFill>
        <p:spPr>
          <a:xfrm>
            <a:off x="7804727" y="138766"/>
            <a:ext cx="1159682" cy="1159682"/>
          </a:xfrm>
          <a:prstGeom prst="rect">
            <a:avLst/>
          </a:prstGeom>
        </p:spPr>
      </p:pic>
    </p:spTree>
    <p:extLst>
      <p:ext uri="{BB962C8B-B14F-4D97-AF65-F5344CB8AC3E}">
        <p14:creationId xmlns:p14="http://schemas.microsoft.com/office/powerpoint/2010/main" val="36116817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6225" y="1"/>
            <a:ext cx="8591550" cy="510811"/>
          </a:xfrm>
        </p:spPr>
        <p:txBody>
          <a:bodyPr>
            <a:normAutofit/>
          </a:bodyPr>
          <a:lstStyle/>
          <a:p>
            <a:r>
              <a:rPr lang="en-US" sz="2400" dirty="0" smtClean="0">
                <a:solidFill>
                  <a:srgbClr val="2E2224"/>
                </a:solidFill>
              </a:rPr>
              <a:t>Cognitive</a:t>
            </a:r>
            <a:r>
              <a:rPr lang="en-US" sz="2400" dirty="0" smtClean="0"/>
              <a:t> Strategy Instruction gives best results for LD students.</a:t>
            </a:r>
            <a:endParaRPr lang="en-US" sz="2400" dirty="0"/>
          </a:p>
        </p:txBody>
      </p:sp>
      <p:sp>
        <p:nvSpPr>
          <p:cNvPr id="6" name="TextBox 5"/>
          <p:cNvSpPr txBox="1"/>
          <p:nvPr/>
        </p:nvSpPr>
        <p:spPr>
          <a:xfrm>
            <a:off x="151854" y="510812"/>
            <a:ext cx="8992146" cy="7294305"/>
          </a:xfrm>
          <a:prstGeom prst="rect">
            <a:avLst/>
          </a:prstGeom>
          <a:noFill/>
        </p:spPr>
        <p:txBody>
          <a:bodyPr wrap="square" rtlCol="0">
            <a:spAutoFit/>
          </a:bodyPr>
          <a:lstStyle/>
          <a:p>
            <a:r>
              <a:rPr lang="en-US" b="1" dirty="0" smtClean="0"/>
              <a:t>Main Idea Identification and Summarization  includes</a:t>
            </a:r>
            <a:r>
              <a:rPr lang="en-US" dirty="0" smtClean="0"/>
              <a:t>:</a:t>
            </a:r>
          </a:p>
          <a:p>
            <a:pPr marL="285750" indent="-285750">
              <a:buFont typeface="Arial"/>
              <a:buChar char="•"/>
            </a:pPr>
            <a:r>
              <a:rPr lang="en-US" dirty="0" smtClean="0"/>
              <a:t>Self-questioning</a:t>
            </a:r>
          </a:p>
          <a:p>
            <a:pPr marL="285750" indent="-285750">
              <a:buFont typeface="Arial"/>
              <a:buChar char="•"/>
            </a:pPr>
            <a:r>
              <a:rPr lang="en-US" dirty="0" smtClean="0"/>
              <a:t>Paraphrasing</a:t>
            </a:r>
          </a:p>
          <a:p>
            <a:pPr marL="285750" indent="-285750">
              <a:buFont typeface="Arial"/>
              <a:buChar char="•"/>
            </a:pPr>
            <a:r>
              <a:rPr lang="en-US" dirty="0" smtClean="0"/>
              <a:t>Summarization</a:t>
            </a:r>
          </a:p>
          <a:p>
            <a:pPr marL="285750" indent="-285750">
              <a:buFont typeface="Arial"/>
              <a:buChar char="•"/>
            </a:pPr>
            <a:r>
              <a:rPr lang="en-US" dirty="0" smtClean="0"/>
              <a:t>Question-Answer Relationship – QAR</a:t>
            </a:r>
          </a:p>
          <a:p>
            <a:pPr marL="285750" indent="-285750">
              <a:buFont typeface="Arial"/>
              <a:buChar char="•"/>
            </a:pPr>
            <a:endParaRPr lang="en-US" dirty="0">
              <a:solidFill>
                <a:srgbClr val="FF0000"/>
              </a:solidFill>
            </a:endParaRPr>
          </a:p>
          <a:p>
            <a:r>
              <a:rPr lang="en-US" dirty="0" smtClean="0">
                <a:solidFill>
                  <a:srgbClr val="FF0000"/>
                </a:solidFill>
              </a:rPr>
              <a:t>Self-questioning </a:t>
            </a:r>
            <a:r>
              <a:rPr lang="en-US" dirty="0" smtClean="0"/>
              <a:t>has 5 </a:t>
            </a:r>
            <a:r>
              <a:rPr lang="en-US" dirty="0" smtClean="0"/>
              <a:t>steps</a:t>
            </a:r>
            <a:r>
              <a:rPr lang="en-US" dirty="0" smtClean="0"/>
              <a:t>:</a:t>
            </a:r>
          </a:p>
          <a:p>
            <a:pPr marL="342900" indent="-342900">
              <a:buAutoNum type="arabicPeriod"/>
            </a:pPr>
            <a:r>
              <a:rPr lang="en-US" dirty="0" smtClean="0"/>
              <a:t>Question: What are you studying this passage for?</a:t>
            </a:r>
          </a:p>
          <a:p>
            <a:pPr marL="342900" indent="-342900">
              <a:buAutoNum type="arabicPeriod"/>
            </a:pPr>
            <a:r>
              <a:rPr lang="en-US" dirty="0" smtClean="0"/>
              <a:t>Finding and underlining the main idea</a:t>
            </a:r>
          </a:p>
          <a:p>
            <a:pPr marL="342900" indent="-342900">
              <a:buAutoNum type="arabicPeriod"/>
            </a:pPr>
            <a:r>
              <a:rPr lang="en-US" dirty="0" smtClean="0"/>
              <a:t>Thinking of a question about the main idea</a:t>
            </a:r>
          </a:p>
          <a:p>
            <a:pPr marL="342900" indent="-342900">
              <a:buAutoNum type="arabicPeriod"/>
            </a:pPr>
            <a:r>
              <a:rPr lang="en-US" dirty="0" smtClean="0"/>
              <a:t>Learning an answer to the question</a:t>
            </a:r>
          </a:p>
          <a:p>
            <a:pPr marL="342900" indent="-342900">
              <a:buAutoNum type="arabicPeriod"/>
            </a:pPr>
            <a:r>
              <a:rPr lang="en-US" dirty="0" smtClean="0"/>
              <a:t>Looking </a:t>
            </a:r>
            <a:r>
              <a:rPr lang="en-US" dirty="0" smtClean="0"/>
              <a:t>back, </a:t>
            </a:r>
            <a:r>
              <a:rPr lang="en-US" dirty="0" smtClean="0"/>
              <a:t>and questions and answers</a:t>
            </a:r>
          </a:p>
          <a:p>
            <a:endParaRPr lang="en-US" dirty="0"/>
          </a:p>
          <a:p>
            <a:r>
              <a:rPr lang="en-US" dirty="0" smtClean="0"/>
              <a:t>The study of gr. 8 and 9 students had small results of ES=.49, but the process laid the groundwork for cognitive strategies for LD students. (</a:t>
            </a:r>
            <a:r>
              <a:rPr lang="en-US" dirty="0" err="1" smtClean="0"/>
              <a:t>Gajria</a:t>
            </a:r>
            <a:r>
              <a:rPr lang="en-US" dirty="0" smtClean="0"/>
              <a:t> et al., 2007)</a:t>
            </a:r>
          </a:p>
          <a:p>
            <a:endParaRPr lang="en-US" dirty="0"/>
          </a:p>
          <a:p>
            <a:r>
              <a:rPr lang="en-US" dirty="0" smtClean="0">
                <a:solidFill>
                  <a:srgbClr val="FF0000"/>
                </a:solidFill>
              </a:rPr>
              <a:t>Paraphrasing</a:t>
            </a:r>
          </a:p>
          <a:p>
            <a:endParaRPr lang="en-US" dirty="0">
              <a:solidFill>
                <a:srgbClr val="FF0000"/>
              </a:solidFill>
            </a:endParaRPr>
          </a:p>
          <a:p>
            <a:r>
              <a:rPr lang="en-US" dirty="0" smtClean="0"/>
              <a:t>RAP – instruction to find a main idea</a:t>
            </a:r>
          </a:p>
          <a:p>
            <a:pPr marL="285750" indent="-285750">
              <a:buFont typeface="Arial"/>
              <a:buChar char="•"/>
            </a:pPr>
            <a:r>
              <a:rPr lang="en-US" dirty="0" smtClean="0"/>
              <a:t>Read a paragraph</a:t>
            </a:r>
          </a:p>
          <a:p>
            <a:pPr marL="285750" indent="-285750">
              <a:buFont typeface="Arial"/>
              <a:buChar char="•"/>
            </a:pPr>
            <a:r>
              <a:rPr lang="en-US" dirty="0" smtClean="0"/>
              <a:t>Ask yourself what the paragraph was about</a:t>
            </a:r>
          </a:p>
          <a:p>
            <a:pPr marL="285750" indent="-285750">
              <a:buFont typeface="Arial"/>
              <a:buChar char="•"/>
            </a:pPr>
            <a:r>
              <a:rPr lang="en-US" dirty="0" smtClean="0"/>
              <a:t>Put the main idea and two details into your own words</a:t>
            </a:r>
          </a:p>
          <a:p>
            <a:r>
              <a:rPr lang="en-US" dirty="0" smtClean="0"/>
              <a:t>The paraphrasing technique has improved cognition in LD students.</a:t>
            </a:r>
          </a:p>
          <a:p>
            <a:endParaRPr lang="en-US" dirty="0"/>
          </a:p>
          <a:p>
            <a:endParaRPr lang="en-US" dirty="0" smtClean="0"/>
          </a:p>
          <a:p>
            <a:endParaRPr lang="en-US" dirty="0"/>
          </a:p>
        </p:txBody>
      </p:sp>
      <p:pic>
        <p:nvPicPr>
          <p:cNvPr id="7" name="Picture 6"/>
          <p:cNvPicPr>
            <a:picLocks noChangeAspect="1"/>
          </p:cNvPicPr>
          <p:nvPr/>
        </p:nvPicPr>
        <p:blipFill>
          <a:blip r:embed="rId2"/>
          <a:stretch>
            <a:fillRect/>
          </a:stretch>
        </p:blipFill>
        <p:spPr>
          <a:xfrm>
            <a:off x="6399280" y="966402"/>
            <a:ext cx="2241169" cy="2534184"/>
          </a:xfrm>
          <a:prstGeom prst="rect">
            <a:avLst/>
          </a:prstGeom>
        </p:spPr>
      </p:pic>
    </p:spTree>
    <p:extLst>
      <p:ext uri="{BB962C8B-B14F-4D97-AF65-F5344CB8AC3E}">
        <p14:creationId xmlns:p14="http://schemas.microsoft.com/office/powerpoint/2010/main" val="131868331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E2224"/>
                </a:solidFill>
              </a:rPr>
              <a:t>Cognitive</a:t>
            </a:r>
            <a:r>
              <a:rPr lang="en-US" dirty="0"/>
              <a:t> Strategy Instruction </a:t>
            </a:r>
            <a:r>
              <a:rPr lang="en-US" dirty="0" smtClean="0"/>
              <a:t> continued…</a:t>
            </a:r>
            <a:endParaRPr lang="en-US" dirty="0"/>
          </a:p>
        </p:txBody>
      </p:sp>
      <p:sp>
        <p:nvSpPr>
          <p:cNvPr id="3" name="Content Placeholder 2"/>
          <p:cNvSpPr>
            <a:spLocks noGrp="1"/>
          </p:cNvSpPr>
          <p:nvPr>
            <p:ph sz="quarter" idx="13"/>
          </p:nvPr>
        </p:nvSpPr>
        <p:spPr/>
        <p:txBody>
          <a:bodyPr>
            <a:normAutofit lnSpcReduction="10000"/>
          </a:bodyPr>
          <a:lstStyle/>
          <a:p>
            <a:pPr marL="0" indent="0">
              <a:buNone/>
            </a:pPr>
            <a:r>
              <a:rPr lang="en-US" dirty="0" smtClean="0">
                <a:solidFill>
                  <a:srgbClr val="FF0000"/>
                </a:solidFill>
              </a:rPr>
              <a:t>Summarization</a:t>
            </a:r>
            <a:r>
              <a:rPr lang="en-US" dirty="0" smtClean="0"/>
              <a:t> five step approach (Brown &amp; Day, 1983)</a:t>
            </a:r>
          </a:p>
          <a:p>
            <a:pPr marL="457200" indent="-457200">
              <a:buAutoNum type="arabicPeriod"/>
            </a:pPr>
            <a:r>
              <a:rPr lang="en-US" dirty="0" smtClean="0"/>
              <a:t>Delete trivial information.</a:t>
            </a:r>
          </a:p>
          <a:p>
            <a:pPr marL="457200" indent="-457200">
              <a:buAutoNum type="arabicPeriod"/>
            </a:pPr>
            <a:r>
              <a:rPr lang="en-US" dirty="0" smtClean="0"/>
              <a:t>Delete redundant information.</a:t>
            </a:r>
          </a:p>
          <a:p>
            <a:pPr marL="457200" indent="-457200">
              <a:buAutoNum type="arabicPeriod"/>
            </a:pPr>
            <a:r>
              <a:rPr lang="en-US" dirty="0" smtClean="0"/>
              <a:t>Substitute super ordinate terms for a list of terms.</a:t>
            </a:r>
          </a:p>
          <a:p>
            <a:pPr marL="457200" indent="-457200">
              <a:buAutoNum type="arabicPeriod"/>
            </a:pPr>
            <a:r>
              <a:rPr lang="en-US" dirty="0" smtClean="0"/>
              <a:t>Select a topic sentence.</a:t>
            </a:r>
          </a:p>
          <a:p>
            <a:pPr marL="457200" indent="-457200">
              <a:buAutoNum type="arabicPeriod"/>
            </a:pPr>
            <a:r>
              <a:rPr lang="en-US" dirty="0" smtClean="0"/>
              <a:t>Invent a topic sentence.</a:t>
            </a:r>
          </a:p>
          <a:p>
            <a:pPr marL="0" indent="0">
              <a:buNone/>
            </a:pPr>
            <a:r>
              <a:rPr lang="en-US" dirty="0" smtClean="0"/>
              <a:t>This method works for Social Studies texts (Malone &amp; </a:t>
            </a:r>
            <a:r>
              <a:rPr lang="en-US" dirty="0" err="1" smtClean="0"/>
              <a:t>Mastropieri</a:t>
            </a:r>
            <a:r>
              <a:rPr lang="en-US" dirty="0" smtClean="0"/>
              <a:t>, 1992). However, it is best when used with self-monitoring techniques.</a:t>
            </a:r>
          </a:p>
          <a:p>
            <a:pPr marL="0" indent="0">
              <a:buNone/>
            </a:pPr>
            <a:endParaRPr lang="en-US" dirty="0"/>
          </a:p>
          <a:p>
            <a:pPr marL="0" indent="0">
              <a:buNone/>
            </a:pPr>
            <a:r>
              <a:rPr lang="en-US" dirty="0" smtClean="0">
                <a:solidFill>
                  <a:srgbClr val="FF0000"/>
                </a:solidFill>
              </a:rPr>
              <a:t>QAR – Question-Answer-Relationships </a:t>
            </a:r>
            <a:r>
              <a:rPr lang="en-US" dirty="0" smtClean="0"/>
              <a:t>was tested in LD students in grades 1-9 (Simmonds, 1992). Students were answering three types of questions in Social Studies. The QAR method proved to improve comprehension in LD students.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756282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endParaRPr lang="en-US" dirty="0"/>
          </a:p>
        </p:txBody>
      </p:sp>
      <p:sp>
        <p:nvSpPr>
          <p:cNvPr id="14" name="Content Placeholder 13"/>
          <p:cNvSpPr>
            <a:spLocks noGrp="1"/>
          </p:cNvSpPr>
          <p:nvPr>
            <p:ph sz="quarter" idx="14"/>
          </p:nvPr>
        </p:nvSpPr>
        <p:spPr>
          <a:xfrm>
            <a:off x="3775935" y="228601"/>
            <a:ext cx="5063266" cy="6007607"/>
          </a:xfrm>
        </p:spPr>
        <p:txBody>
          <a:bodyPr>
            <a:normAutofit/>
          </a:bodyPr>
          <a:lstStyle/>
          <a:p>
            <a:pPr marL="0" indent="0">
              <a:buNone/>
            </a:pPr>
            <a:r>
              <a:rPr lang="en-US" sz="3200" dirty="0" smtClean="0"/>
              <a:t>Text Structure Instruction</a:t>
            </a:r>
          </a:p>
          <a:p>
            <a:pPr marL="0" indent="0">
              <a:buNone/>
            </a:pPr>
            <a:endParaRPr lang="en-US" sz="3200" dirty="0"/>
          </a:p>
          <a:p>
            <a:pPr marL="0" indent="0">
              <a:buNone/>
            </a:pPr>
            <a:endParaRPr lang="en-US" sz="3200" dirty="0"/>
          </a:p>
        </p:txBody>
      </p:sp>
      <p:sp>
        <p:nvSpPr>
          <p:cNvPr id="5" name="Subtitle 4"/>
          <p:cNvSpPr>
            <a:spLocks noGrp="1"/>
          </p:cNvSpPr>
          <p:nvPr>
            <p:ph type="body" sz="half" idx="2"/>
          </p:nvPr>
        </p:nvSpPr>
        <p:spPr/>
        <p:txBody>
          <a:bodyPr>
            <a:normAutofit/>
          </a:bodyPr>
          <a:lstStyle/>
          <a:p>
            <a:r>
              <a:rPr lang="en-US" sz="3200" dirty="0" smtClean="0"/>
              <a:t>Text Structure Instruction</a:t>
            </a:r>
            <a:endParaRPr lang="en-US" sz="3200" dirty="0"/>
          </a:p>
        </p:txBody>
      </p:sp>
      <p:sp>
        <p:nvSpPr>
          <p:cNvPr id="6" name="TextBox 5"/>
          <p:cNvSpPr txBox="1"/>
          <p:nvPr/>
        </p:nvSpPr>
        <p:spPr>
          <a:xfrm>
            <a:off x="3743324" y="1118265"/>
            <a:ext cx="5243646" cy="5324535"/>
          </a:xfrm>
          <a:prstGeom prst="rect">
            <a:avLst/>
          </a:prstGeom>
          <a:noFill/>
        </p:spPr>
        <p:txBody>
          <a:bodyPr wrap="square" rtlCol="0">
            <a:spAutoFit/>
          </a:bodyPr>
          <a:lstStyle/>
          <a:p>
            <a:r>
              <a:rPr lang="en-US" sz="2000" dirty="0" smtClean="0"/>
              <a:t>With TSI training grade 8 LD students had success with understanding three passage types:</a:t>
            </a:r>
          </a:p>
          <a:p>
            <a:pPr marL="342900" indent="-342900">
              <a:buAutoNum type="arabicPeriod"/>
            </a:pPr>
            <a:r>
              <a:rPr lang="en-US" sz="2000" dirty="0" smtClean="0"/>
              <a:t>Main idea</a:t>
            </a:r>
          </a:p>
          <a:p>
            <a:pPr marL="342900" indent="-342900">
              <a:buAutoNum type="arabicPeriod"/>
            </a:pPr>
            <a:r>
              <a:rPr lang="en-US" sz="2000" dirty="0" smtClean="0"/>
              <a:t>List</a:t>
            </a:r>
          </a:p>
          <a:p>
            <a:pPr marL="342900" indent="-342900">
              <a:buAutoNum type="arabicPeriod"/>
            </a:pPr>
            <a:r>
              <a:rPr lang="en-US" sz="2000" dirty="0" smtClean="0"/>
              <a:t>Sequence of events</a:t>
            </a:r>
          </a:p>
          <a:p>
            <a:endParaRPr lang="en-US" sz="2000" dirty="0" smtClean="0"/>
          </a:p>
          <a:p>
            <a:r>
              <a:rPr lang="en-US" sz="2000" dirty="0" smtClean="0"/>
              <a:t>(Bakker, </a:t>
            </a:r>
            <a:r>
              <a:rPr lang="en-US" sz="2000" dirty="0" err="1" smtClean="0"/>
              <a:t>Mastropieri</a:t>
            </a:r>
            <a:r>
              <a:rPr lang="en-US" sz="2000" dirty="0" smtClean="0"/>
              <a:t>, and Scruggs, 1997)</a:t>
            </a:r>
          </a:p>
          <a:p>
            <a:endParaRPr lang="en-US" sz="2000" dirty="0" smtClean="0"/>
          </a:p>
          <a:p>
            <a:r>
              <a:rPr lang="en-US" sz="2000" dirty="0" smtClean="0"/>
              <a:t>The students were taught </a:t>
            </a:r>
            <a:r>
              <a:rPr lang="en-US" sz="2000" dirty="0" smtClean="0"/>
              <a:t>highlighting </a:t>
            </a:r>
            <a:r>
              <a:rPr lang="en-US" sz="2000" dirty="0" smtClean="0"/>
              <a:t>keywords and </a:t>
            </a:r>
            <a:r>
              <a:rPr lang="en-US" sz="2000" dirty="0" smtClean="0"/>
              <a:t>finding strategy </a:t>
            </a:r>
            <a:r>
              <a:rPr lang="en-US" sz="2000" dirty="0" smtClean="0"/>
              <a:t>clues in text.</a:t>
            </a:r>
          </a:p>
          <a:p>
            <a:endParaRPr lang="en-US" sz="2000" dirty="0"/>
          </a:p>
          <a:p>
            <a:r>
              <a:rPr lang="en-US" sz="2000" dirty="0" smtClean="0"/>
              <a:t>The Text Structure Instruction combines </a:t>
            </a:r>
            <a:r>
              <a:rPr lang="en-US" sz="2000" dirty="0" smtClean="0"/>
              <a:t>different </a:t>
            </a:r>
            <a:r>
              <a:rPr lang="en-US" sz="2000" dirty="0" smtClean="0"/>
              <a:t>components like clue words, graphic organizers, </a:t>
            </a:r>
            <a:r>
              <a:rPr lang="en-US" sz="2000" dirty="0" smtClean="0"/>
              <a:t>and questioning</a:t>
            </a:r>
            <a:r>
              <a:rPr lang="en-US" sz="2000" dirty="0" smtClean="0"/>
              <a:t>. Training for TSI can transfer knowledge to different expository readings.</a:t>
            </a:r>
            <a:endParaRPr lang="en-US" sz="2000" dirty="0"/>
          </a:p>
        </p:txBody>
      </p:sp>
      <p:pic>
        <p:nvPicPr>
          <p:cNvPr id="7" name="Picture 6"/>
          <p:cNvPicPr>
            <a:picLocks noChangeAspect="1"/>
          </p:cNvPicPr>
          <p:nvPr/>
        </p:nvPicPr>
        <p:blipFill>
          <a:blip r:embed="rId2"/>
          <a:stretch>
            <a:fillRect/>
          </a:stretch>
        </p:blipFill>
        <p:spPr>
          <a:xfrm>
            <a:off x="276224" y="121654"/>
            <a:ext cx="2997200" cy="3987800"/>
          </a:xfrm>
          <a:prstGeom prst="rect">
            <a:avLst/>
          </a:prstGeom>
        </p:spPr>
      </p:pic>
      <p:pic>
        <p:nvPicPr>
          <p:cNvPr id="15" name="Picture 14"/>
          <p:cNvPicPr>
            <a:picLocks noChangeAspect="1"/>
          </p:cNvPicPr>
          <p:nvPr/>
        </p:nvPicPr>
        <p:blipFill>
          <a:blip r:embed="rId3"/>
          <a:stretch>
            <a:fillRect/>
          </a:stretch>
        </p:blipFill>
        <p:spPr>
          <a:xfrm>
            <a:off x="978067" y="4571221"/>
            <a:ext cx="1403684" cy="1871579"/>
          </a:xfrm>
          <a:prstGeom prst="rect">
            <a:avLst/>
          </a:prstGeom>
        </p:spPr>
      </p:pic>
    </p:spTree>
    <p:extLst>
      <p:ext uri="{BB962C8B-B14F-4D97-AF65-F5344CB8AC3E}">
        <p14:creationId xmlns:p14="http://schemas.microsoft.com/office/powerpoint/2010/main" val="34724571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430804" y="169333"/>
            <a:ext cx="5433160" cy="1100667"/>
          </a:xfrm>
        </p:spPr>
        <p:txBody>
          <a:bodyPr/>
          <a:lstStyle/>
          <a:p>
            <a:r>
              <a:rPr lang="en-US" dirty="0" smtClean="0"/>
              <a:t>Reading comprehension is the “essence of reading” (Durkin, 1993)</a:t>
            </a:r>
            <a:endParaRPr lang="en-US" dirty="0"/>
          </a:p>
        </p:txBody>
      </p:sp>
      <p:sp>
        <p:nvSpPr>
          <p:cNvPr id="3" name="Title 2"/>
          <p:cNvSpPr>
            <a:spLocks noGrp="1"/>
          </p:cNvSpPr>
          <p:nvPr>
            <p:ph type="title"/>
          </p:nvPr>
        </p:nvSpPr>
        <p:spPr>
          <a:xfrm flipV="1">
            <a:off x="11176000" y="560847"/>
            <a:ext cx="2349285" cy="1792885"/>
          </a:xfrm>
        </p:spPr>
        <p:txBody>
          <a:bodyPr>
            <a:normAutofit/>
          </a:bodyPr>
          <a:lstStyle/>
          <a:p>
            <a:endParaRPr lang="en-US" sz="2400" dirty="0">
              <a:latin typeface="+mn-lt"/>
              <a:cs typeface="Chalkduster"/>
            </a:endParaRPr>
          </a:p>
        </p:txBody>
      </p:sp>
      <p:sp>
        <p:nvSpPr>
          <p:cNvPr id="4" name="TextBox 3"/>
          <p:cNvSpPr txBox="1"/>
          <p:nvPr/>
        </p:nvSpPr>
        <p:spPr>
          <a:xfrm>
            <a:off x="3572263" y="1547701"/>
            <a:ext cx="5291701" cy="4893647"/>
          </a:xfrm>
          <a:prstGeom prst="rect">
            <a:avLst/>
          </a:prstGeom>
          <a:noFill/>
        </p:spPr>
        <p:txBody>
          <a:bodyPr wrap="square" rtlCol="0">
            <a:spAutoFit/>
          </a:bodyPr>
          <a:lstStyle/>
          <a:p>
            <a:pPr marL="342900" indent="-342900">
              <a:buFont typeface="Arial"/>
              <a:buChar char="•"/>
            </a:pPr>
            <a:r>
              <a:rPr lang="en-US" sz="2400" dirty="0" smtClean="0"/>
              <a:t>Reading comprehension is essential for understanding texts for Social Studies and Science.</a:t>
            </a:r>
          </a:p>
          <a:p>
            <a:pPr marL="342900" indent="-342900">
              <a:buFont typeface="Arial"/>
              <a:buChar char="•"/>
            </a:pPr>
            <a:r>
              <a:rPr lang="en-US" sz="2400" dirty="0" smtClean="0"/>
              <a:t>Reading comprehension assists in learning Math.</a:t>
            </a:r>
          </a:p>
          <a:p>
            <a:pPr marL="342900" indent="-342900">
              <a:buFont typeface="Arial"/>
              <a:buChar char="•"/>
            </a:pPr>
            <a:r>
              <a:rPr lang="en-US" sz="2400" dirty="0" smtClean="0"/>
              <a:t>Reading comprehension decides upon success in society.</a:t>
            </a:r>
          </a:p>
          <a:p>
            <a:pPr marL="342900" indent="-342900">
              <a:buFont typeface="Arial"/>
              <a:buChar char="•"/>
            </a:pPr>
            <a:r>
              <a:rPr lang="en-US" sz="2400" dirty="0" smtClean="0"/>
              <a:t>It is estimated that 90% of high-wage jobs require post-secondary education.</a:t>
            </a:r>
          </a:p>
          <a:p>
            <a:pPr marL="342900" indent="-342900">
              <a:buFont typeface="Arial"/>
              <a:buChar char="•"/>
            </a:pPr>
            <a:r>
              <a:rPr lang="en-US" sz="2400" dirty="0" smtClean="0"/>
              <a:t>Employment might be limited without strong literacy skills.</a:t>
            </a:r>
          </a:p>
          <a:p>
            <a:endParaRPr lang="en-US" sz="2400" dirty="0"/>
          </a:p>
        </p:txBody>
      </p:sp>
    </p:spTree>
    <p:extLst>
      <p:ext uri="{BB962C8B-B14F-4D97-AF65-F5344CB8AC3E}">
        <p14:creationId xmlns:p14="http://schemas.microsoft.com/office/powerpoint/2010/main" val="14159725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subTitle" idx="1"/>
          </p:nvPr>
        </p:nvSpPr>
        <p:spPr>
          <a:xfrm>
            <a:off x="3743323" y="1497262"/>
            <a:ext cx="5120640" cy="5093369"/>
          </a:xfrm>
        </p:spPr>
        <p:txBody>
          <a:bodyPr>
            <a:normAutofit/>
          </a:bodyPr>
          <a:lstStyle/>
          <a:p>
            <a:pPr marL="0" indent="0">
              <a:buNone/>
            </a:pPr>
            <a:r>
              <a:rPr lang="en-US" dirty="0" smtClean="0"/>
              <a:t>Strategies for:</a:t>
            </a:r>
          </a:p>
          <a:p>
            <a:pPr marL="342900" indent="-342900">
              <a:buFont typeface="Arial"/>
              <a:buChar char="•"/>
            </a:pPr>
            <a:r>
              <a:rPr lang="en-US" dirty="0" smtClean="0"/>
              <a:t>Prior knowledge acquisition</a:t>
            </a:r>
          </a:p>
          <a:p>
            <a:pPr marL="342900" indent="-342900">
              <a:buFont typeface="Arial"/>
              <a:buChar char="•"/>
            </a:pPr>
            <a:r>
              <a:rPr lang="en-US" dirty="0" smtClean="0"/>
              <a:t>Comprehension monitoring</a:t>
            </a:r>
          </a:p>
          <a:p>
            <a:pPr marL="342900" indent="-342900">
              <a:buFont typeface="Arial"/>
              <a:buChar char="•"/>
            </a:pPr>
            <a:r>
              <a:rPr lang="en-US" dirty="0" smtClean="0"/>
              <a:t>Summarization of information throughout reading</a:t>
            </a:r>
          </a:p>
          <a:p>
            <a:pPr marL="0" indent="0">
              <a:buNone/>
            </a:pPr>
            <a:r>
              <a:rPr lang="en-US" dirty="0" smtClean="0"/>
              <a:t>(Baker, </a:t>
            </a:r>
            <a:r>
              <a:rPr lang="en-US" dirty="0" err="1" smtClean="0"/>
              <a:t>Gertsen</a:t>
            </a:r>
            <a:r>
              <a:rPr lang="en-US" dirty="0" smtClean="0"/>
              <a:t>, &amp; Scanlon, 2002)</a:t>
            </a:r>
            <a:endParaRPr lang="en-US" dirty="0"/>
          </a:p>
          <a:p>
            <a:pPr marL="342900" indent="-342900">
              <a:buFont typeface="Arial"/>
              <a:buChar char="•"/>
            </a:pPr>
            <a:r>
              <a:rPr lang="en-US" dirty="0" smtClean="0"/>
              <a:t>Reciprocal Teaching Procedures: predict, question, clarify, and summarize (</a:t>
            </a:r>
            <a:r>
              <a:rPr lang="en-US" dirty="0" err="1" smtClean="0"/>
              <a:t>Palinscar</a:t>
            </a:r>
            <a:r>
              <a:rPr lang="en-US" dirty="0" smtClean="0"/>
              <a:t> &amp; Brown, 1984)</a:t>
            </a:r>
          </a:p>
          <a:p>
            <a:pPr marL="342900" indent="-342900">
              <a:buFont typeface="Arial"/>
              <a:buChar char="•"/>
            </a:pPr>
            <a:endParaRPr lang="en-US" dirty="0"/>
          </a:p>
          <a:p>
            <a:endParaRPr lang="en-US" dirty="0"/>
          </a:p>
        </p:txBody>
      </p:sp>
      <p:sp>
        <p:nvSpPr>
          <p:cNvPr id="5" name="Title 4"/>
          <p:cNvSpPr>
            <a:spLocks noGrp="1"/>
          </p:cNvSpPr>
          <p:nvPr>
            <p:ph type="title"/>
          </p:nvPr>
        </p:nvSpPr>
        <p:spPr>
          <a:xfrm>
            <a:off x="3739896" y="320842"/>
            <a:ext cx="5120640" cy="815474"/>
          </a:xfrm>
        </p:spPr>
        <p:txBody>
          <a:bodyPr>
            <a:normAutofit fontScale="90000"/>
          </a:bodyPr>
          <a:lstStyle/>
          <a:p>
            <a:r>
              <a:rPr lang="en-US" sz="2700" dirty="0" smtClean="0"/>
              <a:t>Multicomponent Interventions</a:t>
            </a:r>
            <a:endParaRPr lang="en-US" dirty="0"/>
          </a:p>
        </p:txBody>
      </p:sp>
    </p:spTree>
    <p:extLst>
      <p:ext uri="{BB962C8B-B14F-4D97-AF65-F5344CB8AC3E}">
        <p14:creationId xmlns:p14="http://schemas.microsoft.com/office/powerpoint/2010/main" val="17564836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6225" y="1"/>
            <a:ext cx="8591550" cy="695158"/>
          </a:xfrm>
        </p:spPr>
        <p:txBody>
          <a:bodyPr>
            <a:normAutofit fontScale="90000"/>
          </a:bodyPr>
          <a:lstStyle/>
          <a:p>
            <a:r>
              <a:rPr lang="en-US" dirty="0"/>
              <a:t>Multicomponent </a:t>
            </a:r>
            <a:r>
              <a:rPr lang="en-US" dirty="0" smtClean="0"/>
              <a:t>Interventions continued…</a:t>
            </a:r>
            <a:endParaRPr lang="en-US" dirty="0"/>
          </a:p>
        </p:txBody>
      </p:sp>
      <p:sp>
        <p:nvSpPr>
          <p:cNvPr id="5" name="Content Placeholder 4"/>
          <p:cNvSpPr>
            <a:spLocks noGrp="1"/>
          </p:cNvSpPr>
          <p:nvPr>
            <p:ph sz="quarter" idx="13"/>
          </p:nvPr>
        </p:nvSpPr>
        <p:spPr>
          <a:xfrm>
            <a:off x="276225" y="695159"/>
            <a:ext cx="4251960" cy="6029157"/>
          </a:xfrm>
        </p:spPr>
        <p:txBody>
          <a:bodyPr>
            <a:noAutofit/>
          </a:bodyPr>
          <a:lstStyle/>
          <a:p>
            <a:pPr marL="0" indent="0">
              <a:buNone/>
            </a:pPr>
            <a:r>
              <a:rPr lang="en-US" sz="1400" dirty="0" err="1" smtClean="0">
                <a:solidFill>
                  <a:srgbClr val="FF0000"/>
                </a:solidFill>
              </a:rPr>
              <a:t>Multipass</a:t>
            </a:r>
            <a:endParaRPr lang="en-US" sz="1400" dirty="0" smtClean="0">
              <a:solidFill>
                <a:srgbClr val="FF0000"/>
              </a:solidFill>
            </a:endParaRPr>
          </a:p>
          <a:p>
            <a:pPr marL="0" indent="0">
              <a:buNone/>
            </a:pPr>
            <a:r>
              <a:rPr lang="en-US" sz="1400" dirty="0" smtClean="0"/>
              <a:t>Students are taught how to review chapter materials with the following steps:</a:t>
            </a:r>
          </a:p>
          <a:p>
            <a:pPr marL="342900" indent="-342900">
              <a:buFont typeface="Wingdings" charset="2"/>
              <a:buChar char="v"/>
            </a:pPr>
            <a:r>
              <a:rPr lang="en-US" sz="1400" dirty="0" smtClean="0"/>
              <a:t>Survey</a:t>
            </a:r>
          </a:p>
          <a:p>
            <a:pPr marL="342900" indent="-342900">
              <a:buFont typeface="Wingdings" charset="2"/>
              <a:buChar char="v"/>
            </a:pPr>
            <a:r>
              <a:rPr lang="en-US" sz="1400" dirty="0" smtClean="0"/>
              <a:t>Size up</a:t>
            </a:r>
          </a:p>
          <a:p>
            <a:pPr marL="342900" indent="-342900">
              <a:buFont typeface="Wingdings" charset="2"/>
              <a:buChar char="v"/>
            </a:pPr>
            <a:r>
              <a:rPr lang="en-US" sz="1400" dirty="0" smtClean="0"/>
              <a:t>Sort out</a:t>
            </a:r>
          </a:p>
          <a:p>
            <a:pPr marL="0" indent="0">
              <a:buNone/>
            </a:pPr>
            <a:r>
              <a:rPr lang="en-US" sz="1400" dirty="0" smtClean="0"/>
              <a:t>In </a:t>
            </a:r>
            <a:r>
              <a:rPr lang="en-US" sz="1400" dirty="0" smtClean="0"/>
              <a:t>the survey </a:t>
            </a:r>
            <a:r>
              <a:rPr lang="en-US" sz="1400" dirty="0" smtClean="0"/>
              <a:t>part, students summarize material, in sizing up they answer questions and paraphrase, then they test their understanding by sorting out.</a:t>
            </a:r>
          </a:p>
          <a:p>
            <a:pPr marL="0" indent="0">
              <a:buNone/>
            </a:pPr>
            <a:r>
              <a:rPr lang="en-US" sz="1400" dirty="0" smtClean="0"/>
              <a:t>The strategies include:</a:t>
            </a:r>
          </a:p>
          <a:p>
            <a:pPr marL="342900" indent="-342900">
              <a:buFont typeface="Wingdings" charset="2"/>
              <a:buChar char="v"/>
            </a:pPr>
            <a:r>
              <a:rPr lang="en-US" sz="1400" dirty="0" smtClean="0"/>
              <a:t>Pre-assessment</a:t>
            </a:r>
          </a:p>
          <a:p>
            <a:pPr marL="342900" indent="-342900">
              <a:buFont typeface="Wingdings" charset="2"/>
              <a:buChar char="v"/>
            </a:pPr>
            <a:r>
              <a:rPr lang="en-US" sz="1400" dirty="0" smtClean="0"/>
              <a:t>Strategy description</a:t>
            </a:r>
          </a:p>
          <a:p>
            <a:pPr marL="342900" indent="-342900">
              <a:buFont typeface="Wingdings" charset="2"/>
              <a:buChar char="v"/>
            </a:pPr>
            <a:r>
              <a:rPr lang="en-US" sz="1400" dirty="0" smtClean="0"/>
              <a:t>Teacher-led modeling</a:t>
            </a:r>
          </a:p>
          <a:p>
            <a:pPr marL="342900" indent="-342900">
              <a:buFont typeface="Wingdings" charset="2"/>
              <a:buChar char="v"/>
            </a:pPr>
            <a:r>
              <a:rPr lang="en-US" sz="1400" dirty="0" smtClean="0"/>
              <a:t>Strategy memorization</a:t>
            </a:r>
          </a:p>
          <a:p>
            <a:pPr marL="342900" indent="-342900">
              <a:buFont typeface="Wingdings" charset="2"/>
              <a:buChar char="v"/>
            </a:pPr>
            <a:r>
              <a:rPr lang="en-US" sz="1400" dirty="0" smtClean="0"/>
              <a:t>Guided practice with controlled materials</a:t>
            </a:r>
          </a:p>
          <a:p>
            <a:pPr marL="342900" indent="-342900">
              <a:buFont typeface="Wingdings" charset="2"/>
              <a:buChar char="v"/>
            </a:pPr>
            <a:r>
              <a:rPr lang="en-US" sz="1400" dirty="0" smtClean="0"/>
              <a:t>Feedback</a:t>
            </a:r>
          </a:p>
          <a:p>
            <a:pPr marL="342900" indent="-342900">
              <a:buFont typeface="Wingdings" charset="2"/>
              <a:buChar char="v"/>
            </a:pPr>
            <a:r>
              <a:rPr lang="en-US" sz="1400" dirty="0" smtClean="0"/>
              <a:t>Progress assessment</a:t>
            </a:r>
          </a:p>
          <a:p>
            <a:pPr marL="342900" indent="-342900">
              <a:buFont typeface="Wingdings" charset="2"/>
              <a:buChar char="v"/>
            </a:pPr>
            <a:r>
              <a:rPr lang="en-US" sz="1400" dirty="0" smtClean="0"/>
              <a:t>Guided practice with grade level materials</a:t>
            </a:r>
          </a:p>
          <a:p>
            <a:pPr marL="342900" indent="-342900">
              <a:buFont typeface="Wingdings" charset="2"/>
              <a:buChar char="v"/>
            </a:pPr>
            <a:r>
              <a:rPr lang="en-US" sz="1400" dirty="0" smtClean="0"/>
              <a:t>Feedback</a:t>
            </a:r>
          </a:p>
          <a:p>
            <a:pPr marL="342900" indent="-342900">
              <a:buFont typeface="Wingdings" charset="2"/>
              <a:buChar char="v"/>
            </a:pPr>
            <a:r>
              <a:rPr lang="en-US" sz="1400" dirty="0" smtClean="0"/>
              <a:t>Progress assessment</a:t>
            </a:r>
          </a:p>
          <a:p>
            <a:pPr marL="0" indent="0">
              <a:buNone/>
            </a:pPr>
            <a:r>
              <a:rPr lang="en-US" sz="1400" dirty="0" err="1" smtClean="0"/>
              <a:t>Multipass</a:t>
            </a:r>
            <a:r>
              <a:rPr lang="en-US" sz="1400" dirty="0" smtClean="0"/>
              <a:t> was successful with 8 LD students in one subject study. (</a:t>
            </a:r>
            <a:r>
              <a:rPr lang="en-US" sz="1400" dirty="0" err="1" smtClean="0"/>
              <a:t>Schumaker</a:t>
            </a:r>
            <a:r>
              <a:rPr lang="en-US" sz="1400" dirty="0" smtClean="0"/>
              <a:t> et al., 1984)</a:t>
            </a:r>
          </a:p>
          <a:p>
            <a:pPr marL="342900" indent="-342900">
              <a:buFont typeface="Wingdings" charset="2"/>
              <a:buChar char="v"/>
            </a:pPr>
            <a:endParaRPr lang="en-US" sz="1400" dirty="0" smtClean="0"/>
          </a:p>
          <a:p>
            <a:pPr marL="342900" indent="-342900">
              <a:buFont typeface="Wingdings" charset="2"/>
              <a:buChar char="v"/>
            </a:pPr>
            <a:endParaRPr lang="en-US" sz="1400" dirty="0"/>
          </a:p>
        </p:txBody>
      </p:sp>
      <p:sp>
        <p:nvSpPr>
          <p:cNvPr id="6" name="Content Placeholder 5"/>
          <p:cNvSpPr>
            <a:spLocks noGrp="1"/>
          </p:cNvSpPr>
          <p:nvPr>
            <p:ph sz="quarter" idx="14"/>
          </p:nvPr>
        </p:nvSpPr>
        <p:spPr>
          <a:xfrm>
            <a:off x="4615815" y="828842"/>
            <a:ext cx="4251960" cy="5895474"/>
          </a:xfrm>
        </p:spPr>
        <p:txBody>
          <a:bodyPr>
            <a:normAutofit fontScale="70000" lnSpcReduction="20000"/>
          </a:bodyPr>
          <a:lstStyle/>
          <a:p>
            <a:pPr marL="0" indent="0">
              <a:buNone/>
            </a:pPr>
            <a:r>
              <a:rPr lang="en-US" dirty="0" smtClean="0">
                <a:solidFill>
                  <a:srgbClr val="FF0000"/>
                </a:solidFill>
              </a:rPr>
              <a:t>POSSE</a:t>
            </a:r>
          </a:p>
          <a:p>
            <a:pPr marL="457200" indent="-457200">
              <a:buAutoNum type="arabicPeriod"/>
            </a:pPr>
            <a:r>
              <a:rPr lang="en-US" dirty="0" smtClean="0">
                <a:solidFill>
                  <a:srgbClr val="2E2224"/>
                </a:solidFill>
              </a:rPr>
              <a:t>Predict (from titles, headings, pictures, keywords, and brainstorm </a:t>
            </a:r>
            <a:r>
              <a:rPr lang="en-US" dirty="0" smtClean="0">
                <a:solidFill>
                  <a:srgbClr val="2E2224"/>
                </a:solidFill>
              </a:rPr>
              <a:t>predictions)</a:t>
            </a:r>
            <a:endParaRPr lang="en-US" dirty="0" smtClean="0">
              <a:solidFill>
                <a:srgbClr val="2E2224"/>
              </a:solidFill>
            </a:endParaRPr>
          </a:p>
          <a:p>
            <a:pPr marL="457200" indent="-457200">
              <a:buAutoNum type="arabicPeriod"/>
            </a:pPr>
            <a:r>
              <a:rPr lang="en-US" dirty="0" smtClean="0">
                <a:solidFill>
                  <a:srgbClr val="2E2224"/>
                </a:solidFill>
              </a:rPr>
              <a:t>Organize ideas</a:t>
            </a:r>
          </a:p>
          <a:p>
            <a:pPr marL="457200" indent="-457200">
              <a:buAutoNum type="arabicPeriod"/>
            </a:pPr>
            <a:r>
              <a:rPr lang="en-US" dirty="0" smtClean="0">
                <a:solidFill>
                  <a:srgbClr val="2E2224"/>
                </a:solidFill>
              </a:rPr>
              <a:t>Search for the text structure</a:t>
            </a:r>
          </a:p>
          <a:p>
            <a:pPr marL="457200" indent="-457200">
              <a:buAutoNum type="arabicPeriod"/>
            </a:pPr>
            <a:r>
              <a:rPr lang="en-US" dirty="0" smtClean="0">
                <a:solidFill>
                  <a:srgbClr val="2E2224"/>
                </a:solidFill>
              </a:rPr>
              <a:t>Summarize the main ideas</a:t>
            </a:r>
          </a:p>
          <a:p>
            <a:pPr marL="457200" indent="-457200">
              <a:buAutoNum type="arabicPeriod"/>
            </a:pPr>
            <a:r>
              <a:rPr lang="en-US" dirty="0" smtClean="0">
                <a:solidFill>
                  <a:srgbClr val="2E2224"/>
                </a:solidFill>
              </a:rPr>
              <a:t>Evaluate understanding (</a:t>
            </a:r>
            <a:r>
              <a:rPr lang="en-US" dirty="0" err="1" smtClean="0">
                <a:solidFill>
                  <a:srgbClr val="2E2224"/>
                </a:solidFill>
              </a:rPr>
              <a:t>Englert</a:t>
            </a:r>
            <a:r>
              <a:rPr lang="en-US" dirty="0" smtClean="0">
                <a:solidFill>
                  <a:srgbClr val="2E2224"/>
                </a:solidFill>
              </a:rPr>
              <a:t> &amp;</a:t>
            </a:r>
            <a:r>
              <a:rPr lang="en-US" dirty="0" err="1" smtClean="0">
                <a:solidFill>
                  <a:srgbClr val="2E2224"/>
                </a:solidFill>
              </a:rPr>
              <a:t>Mariage</a:t>
            </a:r>
            <a:r>
              <a:rPr lang="en-US" dirty="0" smtClean="0">
                <a:solidFill>
                  <a:srgbClr val="2E2224"/>
                </a:solidFill>
              </a:rPr>
              <a:t>, 1991)</a:t>
            </a:r>
          </a:p>
          <a:p>
            <a:pPr marL="0" indent="0">
              <a:buNone/>
            </a:pPr>
            <a:r>
              <a:rPr lang="en-US" dirty="0" smtClean="0">
                <a:solidFill>
                  <a:srgbClr val="2E2224"/>
                </a:solidFill>
              </a:rPr>
              <a:t>Graphic organizers with sentence stems: I predict that… were used with LD students gr. 4-6 were helpful in following free recall (</a:t>
            </a:r>
            <a:r>
              <a:rPr lang="en-US" dirty="0" err="1" smtClean="0">
                <a:solidFill>
                  <a:srgbClr val="2E2224"/>
                </a:solidFill>
              </a:rPr>
              <a:t>Gajria</a:t>
            </a:r>
            <a:r>
              <a:rPr lang="en-US" dirty="0" smtClean="0">
                <a:solidFill>
                  <a:srgbClr val="2E2224"/>
                </a:solidFill>
              </a:rPr>
              <a:t> et al., 2007)</a:t>
            </a:r>
          </a:p>
          <a:p>
            <a:pPr marL="0" indent="0">
              <a:buNone/>
            </a:pPr>
            <a:endParaRPr lang="en-US" dirty="0">
              <a:solidFill>
                <a:srgbClr val="2E2224"/>
              </a:solidFill>
            </a:endParaRPr>
          </a:p>
          <a:p>
            <a:pPr marL="0" indent="0">
              <a:buNone/>
            </a:pPr>
            <a:r>
              <a:rPr lang="en-US" dirty="0" smtClean="0">
                <a:solidFill>
                  <a:srgbClr val="FF0000"/>
                </a:solidFill>
              </a:rPr>
              <a:t>TWA</a:t>
            </a:r>
          </a:p>
          <a:p>
            <a:pPr marL="457200" indent="-457200">
              <a:buAutoNum type="arabicPeriod"/>
            </a:pPr>
            <a:r>
              <a:rPr lang="en-US" dirty="0" smtClean="0">
                <a:solidFill>
                  <a:srgbClr val="2E2224"/>
                </a:solidFill>
              </a:rPr>
              <a:t>Think before reading</a:t>
            </a:r>
          </a:p>
          <a:p>
            <a:pPr marL="457200" indent="-457200">
              <a:buAutoNum type="arabicPeriod"/>
            </a:pPr>
            <a:r>
              <a:rPr lang="en-US" dirty="0" smtClean="0">
                <a:solidFill>
                  <a:srgbClr val="2E2224"/>
                </a:solidFill>
              </a:rPr>
              <a:t>While reading</a:t>
            </a:r>
          </a:p>
          <a:p>
            <a:pPr marL="457200" indent="-457200">
              <a:buAutoNum type="arabicPeriod"/>
            </a:pPr>
            <a:r>
              <a:rPr lang="en-US" dirty="0" smtClean="0">
                <a:solidFill>
                  <a:srgbClr val="2E2224"/>
                </a:solidFill>
              </a:rPr>
              <a:t>After reading</a:t>
            </a:r>
          </a:p>
          <a:p>
            <a:pPr marL="0" indent="0">
              <a:buNone/>
            </a:pPr>
            <a:r>
              <a:rPr lang="en-US" dirty="0" smtClean="0">
                <a:solidFill>
                  <a:srgbClr val="2E2224"/>
                </a:solidFill>
              </a:rPr>
              <a:t>In the first part students tap into </a:t>
            </a:r>
            <a:r>
              <a:rPr lang="en-US" dirty="0" smtClean="0">
                <a:solidFill>
                  <a:srgbClr val="2E2224"/>
                </a:solidFill>
              </a:rPr>
              <a:t>their </a:t>
            </a:r>
            <a:r>
              <a:rPr lang="en-US" dirty="0" smtClean="0">
                <a:solidFill>
                  <a:srgbClr val="2E2224"/>
                </a:solidFill>
              </a:rPr>
              <a:t>prior knowledge and ask questions about their reading materials. During the second part students monitor speed and comprehension of read materials. Finally they come up with main ideas and summaries of what they’ve read.</a:t>
            </a:r>
          </a:p>
          <a:p>
            <a:pPr marL="0" indent="0">
              <a:buNone/>
            </a:pPr>
            <a:r>
              <a:rPr lang="en-US" dirty="0" smtClean="0">
                <a:solidFill>
                  <a:srgbClr val="2E2224"/>
                </a:solidFill>
              </a:rPr>
              <a:t>This strategy proved </a:t>
            </a:r>
            <a:r>
              <a:rPr lang="en-US" dirty="0" smtClean="0">
                <a:solidFill>
                  <a:srgbClr val="2E2224"/>
                </a:solidFill>
              </a:rPr>
              <a:t>to have </a:t>
            </a:r>
            <a:r>
              <a:rPr lang="en-US" dirty="0" smtClean="0">
                <a:solidFill>
                  <a:srgbClr val="2E2224"/>
                </a:solidFill>
              </a:rPr>
              <a:t>small positive effects for LD students.</a:t>
            </a:r>
            <a:endParaRPr lang="en-US" dirty="0">
              <a:solidFill>
                <a:srgbClr val="2E2224"/>
              </a:solidFill>
            </a:endParaRPr>
          </a:p>
        </p:txBody>
      </p:sp>
    </p:spTree>
    <p:extLst>
      <p:ext uri="{BB962C8B-B14F-4D97-AF65-F5344CB8AC3E}">
        <p14:creationId xmlns:p14="http://schemas.microsoft.com/office/powerpoint/2010/main" val="14386179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6225" y="228601"/>
            <a:ext cx="8591550" cy="600241"/>
          </a:xfrm>
        </p:spPr>
        <p:txBody>
          <a:bodyPr>
            <a:normAutofit/>
          </a:bodyPr>
          <a:lstStyle/>
          <a:p>
            <a:r>
              <a:rPr lang="en-US" sz="2800" dirty="0" smtClean="0"/>
              <a:t>Peer-Assisted Intervention in the Inclusive Classroom</a:t>
            </a:r>
            <a:endParaRPr lang="en-US" sz="2800" dirty="0"/>
          </a:p>
        </p:txBody>
      </p:sp>
      <p:sp>
        <p:nvSpPr>
          <p:cNvPr id="6" name="Content Placeholder 5"/>
          <p:cNvSpPr>
            <a:spLocks noGrp="1"/>
          </p:cNvSpPr>
          <p:nvPr>
            <p:ph sz="quarter" idx="4294967295"/>
          </p:nvPr>
        </p:nvSpPr>
        <p:spPr>
          <a:xfrm>
            <a:off x="0" y="828843"/>
            <a:ext cx="8594725" cy="4759157"/>
          </a:xfrm>
        </p:spPr>
        <p:txBody>
          <a:bodyPr>
            <a:normAutofit fontScale="92500" lnSpcReduction="10000"/>
          </a:bodyPr>
          <a:lstStyle/>
          <a:p>
            <a:pPr marL="0" indent="0">
              <a:buNone/>
            </a:pPr>
            <a:r>
              <a:rPr lang="en-US" dirty="0" smtClean="0"/>
              <a:t>Two strategies have been tested:</a:t>
            </a:r>
          </a:p>
          <a:p>
            <a:pPr marL="457200" indent="-457200">
              <a:buAutoNum type="arabicPeriod"/>
            </a:pPr>
            <a:r>
              <a:rPr lang="en-US" dirty="0" smtClean="0"/>
              <a:t>Collaborative Strategic Reading (CSR)(Klinger &amp; Vaughn, 1996)</a:t>
            </a:r>
          </a:p>
          <a:p>
            <a:pPr marL="457200" indent="-457200">
              <a:buAutoNum type="arabicPeriod"/>
            </a:pPr>
            <a:r>
              <a:rPr lang="en-US" dirty="0" smtClean="0"/>
              <a:t>Peer-assisted Learning Strategies (PALS)(Fuchs &amp; Fuchs, 2006)</a:t>
            </a:r>
          </a:p>
          <a:p>
            <a:pPr marL="0" indent="0">
              <a:buNone/>
            </a:pPr>
            <a:endParaRPr lang="en-US" dirty="0" smtClean="0"/>
          </a:p>
          <a:p>
            <a:pPr marL="0" indent="0">
              <a:buNone/>
            </a:pPr>
            <a:r>
              <a:rPr lang="en-US" dirty="0" smtClean="0">
                <a:solidFill>
                  <a:srgbClr val="FF0000"/>
                </a:solidFill>
              </a:rPr>
              <a:t>CSR</a:t>
            </a:r>
            <a:r>
              <a:rPr lang="en-US" dirty="0" smtClean="0"/>
              <a:t> includes the whole class instruction followed by small group work. The three strategies are implemented: Click and Clunk, Preview, and Wrap Up. According to research, CSR can work only with intensive training and coaching provided by teachers (Hitchcock et al., 2010).</a:t>
            </a:r>
          </a:p>
          <a:p>
            <a:pPr marL="0" indent="0">
              <a:buNone/>
            </a:pPr>
            <a:r>
              <a:rPr lang="en-US" dirty="0" smtClean="0">
                <a:solidFill>
                  <a:srgbClr val="FF0000"/>
                </a:solidFill>
              </a:rPr>
              <a:t>PALS</a:t>
            </a:r>
            <a:r>
              <a:rPr lang="en-US" dirty="0" smtClean="0"/>
              <a:t> has students reading in pairs. Instruction includes:</a:t>
            </a:r>
          </a:p>
          <a:p>
            <a:pPr marL="457200" indent="-457200">
              <a:buAutoNum type="arabicPeriod"/>
            </a:pPr>
            <a:r>
              <a:rPr lang="en-US" dirty="0" smtClean="0"/>
              <a:t>Partner reading with 2 min. retell</a:t>
            </a:r>
          </a:p>
          <a:p>
            <a:pPr marL="457200" indent="-457200">
              <a:buAutoNum type="arabicPeriod"/>
            </a:pPr>
            <a:r>
              <a:rPr lang="en-US" dirty="0" smtClean="0"/>
              <a:t>Paragraph shrinking</a:t>
            </a:r>
          </a:p>
          <a:p>
            <a:pPr marL="457200" indent="-457200">
              <a:buAutoNum type="arabicPeriod"/>
            </a:pPr>
            <a:r>
              <a:rPr lang="en-US" dirty="0" smtClean="0"/>
              <a:t>Prediction relay</a:t>
            </a:r>
          </a:p>
          <a:p>
            <a:pPr marL="0" indent="0">
              <a:buNone/>
            </a:pPr>
            <a:r>
              <a:rPr lang="en-US" dirty="0" smtClean="0"/>
              <a:t>After 15 years of research, it turns out that more than 50% of LD students are nonresponsive to PALS intervention</a:t>
            </a:r>
            <a:endParaRPr lang="en-US" dirty="0"/>
          </a:p>
          <a:p>
            <a:pPr marL="0" indent="0">
              <a:buNone/>
            </a:pPr>
            <a:endParaRPr lang="en-US" dirty="0" smtClean="0"/>
          </a:p>
          <a:p>
            <a:pPr marL="457200" indent="-457200">
              <a:buAutoNum type="arabicPeriod"/>
            </a:pPr>
            <a:endParaRPr lang="en-US" dirty="0"/>
          </a:p>
        </p:txBody>
      </p:sp>
      <p:pic>
        <p:nvPicPr>
          <p:cNvPr id="7" name="Picture 6"/>
          <p:cNvPicPr>
            <a:picLocks noChangeAspect="1"/>
          </p:cNvPicPr>
          <p:nvPr/>
        </p:nvPicPr>
        <p:blipFill>
          <a:blip r:embed="rId2"/>
          <a:stretch>
            <a:fillRect/>
          </a:stretch>
        </p:blipFill>
        <p:spPr>
          <a:xfrm>
            <a:off x="6530473" y="5238750"/>
            <a:ext cx="2159000" cy="1619250"/>
          </a:xfrm>
          <a:prstGeom prst="rect">
            <a:avLst/>
          </a:prstGeom>
        </p:spPr>
      </p:pic>
    </p:spTree>
    <p:extLst>
      <p:ext uri="{BB962C8B-B14F-4D97-AF65-F5344CB8AC3E}">
        <p14:creationId xmlns:p14="http://schemas.microsoft.com/office/powerpoint/2010/main" val="173811380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546768"/>
          </a:xfrm>
        </p:spPr>
        <p:txBody>
          <a:bodyPr>
            <a:normAutofit fontScale="90000"/>
          </a:bodyPr>
          <a:lstStyle/>
          <a:p>
            <a:r>
              <a:rPr lang="en-US" dirty="0" smtClean="0"/>
              <a:t>Discussion</a:t>
            </a:r>
            <a:endParaRPr lang="en-US" dirty="0"/>
          </a:p>
        </p:txBody>
      </p:sp>
      <p:sp>
        <p:nvSpPr>
          <p:cNvPr id="4" name="Content Placeholder 3"/>
          <p:cNvSpPr>
            <a:spLocks noGrp="1"/>
          </p:cNvSpPr>
          <p:nvPr>
            <p:ph sz="quarter" idx="13"/>
          </p:nvPr>
        </p:nvSpPr>
        <p:spPr>
          <a:xfrm>
            <a:off x="274320" y="973667"/>
            <a:ext cx="8595360" cy="5757333"/>
          </a:xfrm>
        </p:spPr>
        <p:txBody>
          <a:bodyPr>
            <a:normAutofit fontScale="85000" lnSpcReduction="20000"/>
          </a:bodyPr>
          <a:lstStyle/>
          <a:p>
            <a:r>
              <a:rPr lang="en-US" dirty="0"/>
              <a:t>Troubling statistics: </a:t>
            </a:r>
            <a:r>
              <a:rPr lang="en-US" dirty="0" smtClean="0"/>
              <a:t>only 33</a:t>
            </a:r>
            <a:r>
              <a:rPr lang="en-US" dirty="0"/>
              <a:t>% of fourth graders, 34% of eighth graders, and 38% twelfth graders perform above proficiency in reading (National Center for Education Statistics, 2009).</a:t>
            </a:r>
          </a:p>
          <a:p>
            <a:endParaRPr lang="en-US" dirty="0"/>
          </a:p>
          <a:p>
            <a:r>
              <a:rPr lang="en-US" dirty="0"/>
              <a:t>For reading intervention to be successful, it has to begin in </a:t>
            </a:r>
            <a:r>
              <a:rPr lang="en-US" dirty="0" smtClean="0"/>
              <a:t>the early </a:t>
            </a:r>
            <a:r>
              <a:rPr lang="en-US" dirty="0"/>
              <a:t>grades, not when students are showing signs of struggle.</a:t>
            </a:r>
          </a:p>
          <a:p>
            <a:endParaRPr lang="en-US" dirty="0"/>
          </a:p>
          <a:p>
            <a:r>
              <a:rPr lang="en-US" dirty="0"/>
              <a:t>Comprehension instruction has to be included in fluency instruction.</a:t>
            </a:r>
          </a:p>
          <a:p>
            <a:endParaRPr lang="en-US" dirty="0"/>
          </a:p>
          <a:p>
            <a:r>
              <a:rPr lang="en-US" dirty="0"/>
              <a:t>Lots of </a:t>
            </a:r>
            <a:r>
              <a:rPr lang="en-US" dirty="0" smtClean="0"/>
              <a:t>research-based strategies </a:t>
            </a:r>
            <a:r>
              <a:rPr lang="en-US" dirty="0"/>
              <a:t>in comprehension studies proved to be ineffective in </a:t>
            </a:r>
            <a:r>
              <a:rPr lang="en-US" dirty="0" smtClean="0"/>
              <a:t>the </a:t>
            </a:r>
            <a:r>
              <a:rPr lang="en-US" dirty="0"/>
              <a:t>long run.</a:t>
            </a:r>
          </a:p>
          <a:p>
            <a:endParaRPr lang="en-US" dirty="0"/>
          </a:p>
          <a:p>
            <a:r>
              <a:rPr lang="en-US" dirty="0"/>
              <a:t>Unless there </a:t>
            </a:r>
            <a:r>
              <a:rPr lang="en-US" dirty="0" smtClean="0"/>
              <a:t>is </a:t>
            </a:r>
            <a:r>
              <a:rPr lang="en-US" dirty="0"/>
              <a:t>explicit, uniform instruction to teachers how to use </a:t>
            </a:r>
            <a:r>
              <a:rPr lang="en-US" dirty="0" smtClean="0"/>
              <a:t>different strategies</a:t>
            </a:r>
            <a:r>
              <a:rPr lang="en-US" dirty="0"/>
              <a:t>, they do not work with LD students</a:t>
            </a:r>
            <a:r>
              <a:rPr lang="en-US" dirty="0" smtClean="0"/>
              <a:t>. LD students themselves may prefer and work better with one strategy over </a:t>
            </a:r>
            <a:r>
              <a:rPr lang="en-US" dirty="0" smtClean="0"/>
              <a:t>an</a:t>
            </a:r>
            <a:r>
              <a:rPr lang="en-US" dirty="0" smtClean="0"/>
              <a:t>other.</a:t>
            </a:r>
            <a:endParaRPr lang="en-US" dirty="0"/>
          </a:p>
          <a:p>
            <a:endParaRPr lang="en-US" dirty="0"/>
          </a:p>
          <a:p>
            <a:r>
              <a:rPr lang="en-US" dirty="0"/>
              <a:t>Once the strategies are </a:t>
            </a:r>
            <a:r>
              <a:rPr lang="en-US" dirty="0" smtClean="0"/>
              <a:t>begun</a:t>
            </a:r>
            <a:r>
              <a:rPr lang="en-US" dirty="0"/>
              <a:t>, they need to continue to be effective.</a:t>
            </a:r>
          </a:p>
          <a:p>
            <a:endParaRPr lang="en-US" dirty="0"/>
          </a:p>
          <a:p>
            <a:r>
              <a:rPr lang="en-US" dirty="0"/>
              <a:t>Is there </a:t>
            </a:r>
            <a:r>
              <a:rPr lang="en-US" dirty="0" smtClean="0"/>
              <a:t>sufficient </a:t>
            </a:r>
            <a:r>
              <a:rPr lang="en-US" dirty="0"/>
              <a:t>time considering class size to implement </a:t>
            </a:r>
            <a:r>
              <a:rPr lang="en-US" dirty="0" smtClean="0"/>
              <a:t>sound </a:t>
            </a:r>
            <a:r>
              <a:rPr lang="en-US" dirty="0"/>
              <a:t>comprehension instruction to our LD students?</a:t>
            </a:r>
          </a:p>
          <a:p>
            <a:pPr marL="0" indent="0">
              <a:buNone/>
            </a:pPr>
            <a:endParaRPr lang="en-US" dirty="0"/>
          </a:p>
        </p:txBody>
      </p:sp>
    </p:spTree>
    <p:extLst>
      <p:ext uri="{BB962C8B-B14F-4D97-AF65-F5344CB8AC3E}">
        <p14:creationId xmlns:p14="http://schemas.microsoft.com/office/powerpoint/2010/main" val="234014902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p:cNvSpPr>
            <a:spLocks noGrp="1"/>
          </p:cNvSpPr>
          <p:nvPr>
            <p:ph type="subTitle" idx="1"/>
          </p:nvPr>
        </p:nvSpPr>
        <p:spPr>
          <a:xfrm>
            <a:off x="3743323" y="3721473"/>
            <a:ext cx="4331203" cy="1264948"/>
          </a:xfrm>
        </p:spPr>
        <p:txBody>
          <a:bodyPr/>
          <a:lstStyle/>
          <a:p>
            <a:endParaRPr lang="en-US" dirty="0"/>
          </a:p>
        </p:txBody>
      </p:sp>
      <p:sp>
        <p:nvSpPr>
          <p:cNvPr id="9" name="Title 8"/>
          <p:cNvSpPr>
            <a:spLocks noGrp="1"/>
          </p:cNvSpPr>
          <p:nvPr>
            <p:ph type="title"/>
          </p:nvPr>
        </p:nvSpPr>
        <p:spPr>
          <a:xfrm>
            <a:off x="3739896" y="1417321"/>
            <a:ext cx="5120640" cy="882048"/>
          </a:xfrm>
        </p:spPr>
        <p:txBody>
          <a:bodyPr/>
          <a:lstStyle/>
          <a:p>
            <a:r>
              <a:rPr lang="en-US" dirty="0" smtClean="0"/>
              <a:t>Any Questions?</a:t>
            </a:r>
            <a:endParaRPr lang="en-US" dirty="0"/>
          </a:p>
        </p:txBody>
      </p:sp>
      <p:pic>
        <p:nvPicPr>
          <p:cNvPr id="12" name="Picture 11"/>
          <p:cNvPicPr>
            <a:picLocks noChangeAspect="1"/>
          </p:cNvPicPr>
          <p:nvPr/>
        </p:nvPicPr>
        <p:blipFill>
          <a:blip r:embed="rId2"/>
          <a:stretch>
            <a:fillRect/>
          </a:stretch>
        </p:blipFill>
        <p:spPr>
          <a:xfrm>
            <a:off x="5733716" y="228601"/>
            <a:ext cx="1343915" cy="1016000"/>
          </a:xfrm>
          <a:prstGeom prst="rect">
            <a:avLst/>
          </a:prstGeom>
        </p:spPr>
      </p:pic>
      <p:pic>
        <p:nvPicPr>
          <p:cNvPr id="16" name="Picture 15"/>
          <p:cNvPicPr>
            <a:picLocks noChangeAspect="1"/>
          </p:cNvPicPr>
          <p:nvPr/>
        </p:nvPicPr>
        <p:blipFill>
          <a:blip r:embed="rId3"/>
          <a:stretch>
            <a:fillRect/>
          </a:stretch>
        </p:blipFill>
        <p:spPr>
          <a:xfrm>
            <a:off x="3739896" y="3011236"/>
            <a:ext cx="4578849" cy="2747309"/>
          </a:xfrm>
          <a:prstGeom prst="rect">
            <a:avLst/>
          </a:prstGeom>
        </p:spPr>
      </p:pic>
    </p:spTree>
    <p:extLst>
      <p:ext uri="{BB962C8B-B14F-4D97-AF65-F5344CB8AC3E}">
        <p14:creationId xmlns:p14="http://schemas.microsoft.com/office/powerpoint/2010/main" val="9767838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743324" y="198424"/>
            <a:ext cx="5120640" cy="1170696"/>
          </a:xfrm>
        </p:spPr>
        <p:txBody>
          <a:bodyPr/>
          <a:lstStyle/>
          <a:p>
            <a:r>
              <a:rPr lang="en-US" dirty="0" smtClean="0"/>
              <a:t>Reading Comprehension for Students with Learning Disabilities</a:t>
            </a:r>
            <a:endParaRPr lang="en-US" dirty="0"/>
          </a:p>
        </p:txBody>
      </p:sp>
      <p:sp>
        <p:nvSpPr>
          <p:cNvPr id="3" name="Title 2"/>
          <p:cNvSpPr>
            <a:spLocks noGrp="1"/>
          </p:cNvSpPr>
          <p:nvPr>
            <p:ph type="title"/>
          </p:nvPr>
        </p:nvSpPr>
        <p:spPr>
          <a:xfrm>
            <a:off x="12125847" y="4464522"/>
            <a:ext cx="893066" cy="1098078"/>
          </a:xfrm>
        </p:spPr>
        <p:txBody>
          <a:bodyPr>
            <a:normAutofit/>
          </a:bodyPr>
          <a:lstStyle/>
          <a:p>
            <a:endParaRPr lang="en-US" dirty="0"/>
          </a:p>
        </p:txBody>
      </p:sp>
      <p:sp>
        <p:nvSpPr>
          <p:cNvPr id="4" name="TextBox 3"/>
          <p:cNvSpPr txBox="1"/>
          <p:nvPr/>
        </p:nvSpPr>
        <p:spPr>
          <a:xfrm>
            <a:off x="3889797" y="1726281"/>
            <a:ext cx="4974167" cy="1938992"/>
          </a:xfrm>
          <a:prstGeom prst="rect">
            <a:avLst/>
          </a:prstGeom>
          <a:noFill/>
        </p:spPr>
        <p:txBody>
          <a:bodyPr wrap="square" rtlCol="0">
            <a:spAutoFit/>
          </a:bodyPr>
          <a:lstStyle/>
          <a:p>
            <a:r>
              <a:rPr lang="en-US" sz="2400" dirty="0" smtClean="0"/>
              <a:t>LD student have challenge with:</a:t>
            </a:r>
          </a:p>
          <a:p>
            <a:pPr marL="342900" indent="-342900">
              <a:buFont typeface="Arial"/>
              <a:buChar char="•"/>
            </a:pPr>
            <a:r>
              <a:rPr lang="en-US" sz="2400" dirty="0" smtClean="0"/>
              <a:t>Meaning of text</a:t>
            </a:r>
          </a:p>
          <a:p>
            <a:pPr marL="342900" indent="-342900">
              <a:buFont typeface="Arial"/>
              <a:buChar char="•"/>
            </a:pPr>
            <a:r>
              <a:rPr lang="en-US" sz="2400" dirty="0" smtClean="0"/>
              <a:t>Relating text to prior knowledge</a:t>
            </a:r>
          </a:p>
          <a:p>
            <a:pPr marL="342900" indent="-342900">
              <a:buFont typeface="Arial"/>
              <a:buChar char="•"/>
            </a:pPr>
            <a:r>
              <a:rPr lang="en-US" sz="2400" dirty="0" smtClean="0"/>
              <a:t>Making inferences</a:t>
            </a:r>
          </a:p>
          <a:p>
            <a:pPr marL="342900" indent="-342900">
              <a:buFont typeface="Arial"/>
              <a:buChar char="•"/>
            </a:pPr>
            <a:r>
              <a:rPr lang="en-US" sz="2400" dirty="0" smtClean="0"/>
              <a:t>Identifying main ideas</a:t>
            </a:r>
            <a:endParaRPr lang="en-US" sz="2400" dirty="0"/>
          </a:p>
        </p:txBody>
      </p:sp>
      <p:pic>
        <p:nvPicPr>
          <p:cNvPr id="5" name="Picture 4"/>
          <p:cNvPicPr>
            <a:picLocks noChangeAspect="1"/>
          </p:cNvPicPr>
          <p:nvPr/>
        </p:nvPicPr>
        <p:blipFill>
          <a:blip r:embed="rId2"/>
          <a:stretch>
            <a:fillRect/>
          </a:stretch>
        </p:blipFill>
        <p:spPr>
          <a:xfrm>
            <a:off x="3889797" y="3665273"/>
            <a:ext cx="4808317" cy="3130997"/>
          </a:xfrm>
          <a:prstGeom prst="rect">
            <a:avLst/>
          </a:prstGeom>
        </p:spPr>
      </p:pic>
    </p:spTree>
    <p:extLst>
      <p:ext uri="{BB962C8B-B14F-4D97-AF65-F5344CB8AC3E}">
        <p14:creationId xmlns:p14="http://schemas.microsoft.com/office/powerpoint/2010/main" val="30095203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743324" y="714323"/>
            <a:ext cx="5120640" cy="4858122"/>
          </a:xfrm>
        </p:spPr>
        <p:txBody>
          <a:bodyPr>
            <a:normAutofit/>
          </a:bodyPr>
          <a:lstStyle/>
          <a:p>
            <a:r>
              <a:rPr lang="en-US" dirty="0" smtClean="0"/>
              <a:t>LD students do not have strategies to read and do not engage in monitoring what they read due to struggling with the actual reading process.</a:t>
            </a:r>
          </a:p>
          <a:p>
            <a:endParaRPr lang="en-US" dirty="0" smtClean="0"/>
          </a:p>
          <a:p>
            <a:r>
              <a:rPr lang="en-US" dirty="0" smtClean="0"/>
              <a:t>Additionally, they confuse narrative and expository readings requiring different reading strategies. Therefore, LD students lose comprehension of the read material.</a:t>
            </a:r>
          </a:p>
          <a:p>
            <a:endParaRPr lang="en-US" dirty="0" smtClean="0"/>
          </a:p>
          <a:p>
            <a:endParaRPr lang="en-US" dirty="0"/>
          </a:p>
        </p:txBody>
      </p:sp>
      <p:sp>
        <p:nvSpPr>
          <p:cNvPr id="3" name="Title 2"/>
          <p:cNvSpPr>
            <a:spLocks noGrp="1"/>
          </p:cNvSpPr>
          <p:nvPr>
            <p:ph type="title"/>
          </p:nvPr>
        </p:nvSpPr>
        <p:spPr>
          <a:xfrm flipH="1">
            <a:off x="12065675" y="1567543"/>
            <a:ext cx="2838597" cy="2140591"/>
          </a:xfrm>
        </p:spPr>
        <p:txBody>
          <a:bodyPr/>
          <a:lstStyle/>
          <a:p>
            <a:endParaRPr lang="en-US" dirty="0"/>
          </a:p>
        </p:txBody>
      </p:sp>
      <p:pic>
        <p:nvPicPr>
          <p:cNvPr id="5" name="Picture 4"/>
          <p:cNvPicPr>
            <a:picLocks noChangeAspect="1"/>
          </p:cNvPicPr>
          <p:nvPr/>
        </p:nvPicPr>
        <p:blipFill>
          <a:blip r:embed="rId2"/>
          <a:stretch>
            <a:fillRect/>
          </a:stretch>
        </p:blipFill>
        <p:spPr>
          <a:xfrm>
            <a:off x="5938854" y="4604599"/>
            <a:ext cx="2600078" cy="2253401"/>
          </a:xfrm>
          <a:prstGeom prst="rect">
            <a:avLst/>
          </a:prstGeom>
        </p:spPr>
      </p:pic>
    </p:spTree>
    <p:extLst>
      <p:ext uri="{BB962C8B-B14F-4D97-AF65-F5344CB8AC3E}">
        <p14:creationId xmlns:p14="http://schemas.microsoft.com/office/powerpoint/2010/main" val="16461942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11357"/>
            <a:ext cx="9144000" cy="1087091"/>
          </a:xfrm>
        </p:spPr>
        <p:txBody>
          <a:bodyPr>
            <a:normAutofit/>
          </a:bodyPr>
          <a:lstStyle/>
          <a:p>
            <a:r>
              <a:rPr lang="en-US" sz="3200" dirty="0" smtClean="0"/>
              <a:t>Impact of Decoding and Fluency on Comprehension</a:t>
            </a:r>
            <a:endParaRPr lang="en-US" sz="3200" dirty="0"/>
          </a:p>
        </p:txBody>
      </p:sp>
      <p:sp>
        <p:nvSpPr>
          <p:cNvPr id="2" name="Subtitle 1"/>
          <p:cNvSpPr>
            <a:spLocks noGrp="1"/>
          </p:cNvSpPr>
          <p:nvPr>
            <p:ph sz="quarter" idx="13"/>
          </p:nvPr>
        </p:nvSpPr>
        <p:spPr/>
        <p:txBody>
          <a:bodyPr>
            <a:normAutofit lnSpcReduction="10000"/>
          </a:bodyPr>
          <a:lstStyle/>
          <a:p>
            <a:pPr marL="0" indent="0">
              <a:buNone/>
            </a:pPr>
            <a:endParaRPr lang="en-US" dirty="0"/>
          </a:p>
          <a:p>
            <a:pPr marL="0" indent="0">
              <a:buNone/>
            </a:pPr>
            <a:r>
              <a:rPr lang="en-US" sz="2400" dirty="0" smtClean="0"/>
              <a:t>Reading requires:</a:t>
            </a:r>
          </a:p>
          <a:p>
            <a:pPr marL="342900" indent="-342900"/>
            <a:r>
              <a:rPr lang="en-US" sz="2400" dirty="0" smtClean="0"/>
              <a:t>Word or text decoding</a:t>
            </a:r>
          </a:p>
          <a:p>
            <a:pPr marL="342900" indent="-342900"/>
            <a:r>
              <a:rPr lang="en-US" sz="2400" dirty="0" smtClean="0"/>
              <a:t>Fluency</a:t>
            </a:r>
          </a:p>
          <a:p>
            <a:pPr marL="342900" indent="-342900"/>
            <a:r>
              <a:rPr lang="en-US" sz="2400" dirty="0" smtClean="0"/>
              <a:t>Vocabulary knowledge</a:t>
            </a:r>
          </a:p>
          <a:p>
            <a:pPr marL="342900" indent="-342900"/>
            <a:endParaRPr lang="en-US" sz="2400" dirty="0"/>
          </a:p>
          <a:p>
            <a:pPr marL="0" indent="0">
              <a:buNone/>
            </a:pPr>
            <a:r>
              <a:rPr lang="en-US" sz="2400" dirty="0" smtClean="0"/>
              <a:t>If there are problems in any one of the above requirements, the reader spends too much time and effort on the process of reading and all the cognitive process is spent, leaving no space for comprehension. Also, if the process is that difficult, motivation to read is compromised. In order to improve comprehension there should be intervention for decoding and fluency.</a:t>
            </a:r>
            <a:endParaRPr lang="en-US" sz="2400" dirty="0"/>
          </a:p>
        </p:txBody>
      </p:sp>
    </p:spTree>
    <p:extLst>
      <p:ext uri="{BB962C8B-B14F-4D97-AF65-F5344CB8AC3E}">
        <p14:creationId xmlns:p14="http://schemas.microsoft.com/office/powerpoint/2010/main" val="26746171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591550" cy="1066800"/>
          </a:xfrm>
        </p:spPr>
        <p:txBody>
          <a:bodyPr>
            <a:normAutofit/>
          </a:bodyPr>
          <a:lstStyle/>
          <a:p>
            <a:r>
              <a:rPr lang="en-US" dirty="0" smtClean="0"/>
              <a:t>              Research?</a:t>
            </a:r>
            <a:endParaRPr lang="en-US" dirty="0"/>
          </a:p>
        </p:txBody>
      </p:sp>
      <p:pic>
        <p:nvPicPr>
          <p:cNvPr id="4" name="Content Placeholder 3"/>
          <p:cNvPicPr>
            <a:picLocks noGrp="1" noChangeAspect="1"/>
          </p:cNvPicPr>
          <p:nvPr>
            <p:ph sz="quarter" idx="4294967295"/>
          </p:nvPr>
        </p:nvPicPr>
        <p:blipFill rotWithShape="1">
          <a:blip r:embed="rId2"/>
          <a:srcRect l="-435094" t="-5180" r="-123277" b="-330891"/>
          <a:stretch/>
        </p:blipFill>
        <p:spPr>
          <a:xfrm>
            <a:off x="549275" y="669925"/>
            <a:ext cx="8594725" cy="4937125"/>
          </a:xfrm>
        </p:spPr>
      </p:pic>
      <p:sp>
        <p:nvSpPr>
          <p:cNvPr id="5" name="TextBox 4"/>
          <p:cNvSpPr txBox="1"/>
          <p:nvPr/>
        </p:nvSpPr>
        <p:spPr>
          <a:xfrm>
            <a:off x="1024251" y="2089667"/>
            <a:ext cx="7374606" cy="4154983"/>
          </a:xfrm>
          <a:prstGeom prst="rect">
            <a:avLst/>
          </a:prstGeom>
          <a:noFill/>
        </p:spPr>
        <p:txBody>
          <a:bodyPr wrap="square" rtlCol="0">
            <a:spAutoFit/>
          </a:bodyPr>
          <a:lstStyle/>
          <a:p>
            <a:r>
              <a:rPr lang="en-US" sz="2400" dirty="0" smtClean="0"/>
              <a:t>60 students grades 4-8 were taught how to “Reread-Adapt and Answer-Comprehend” (RAAC).</a:t>
            </a:r>
          </a:p>
          <a:p>
            <a:r>
              <a:rPr lang="en-US" sz="2400" dirty="0" smtClean="0"/>
              <a:t>The questions students had to read were:</a:t>
            </a:r>
          </a:p>
          <a:p>
            <a:pPr marL="457200" indent="-457200">
              <a:buAutoNum type="arabicPeriod"/>
            </a:pPr>
            <a:r>
              <a:rPr lang="en-US" sz="2400" dirty="0" smtClean="0"/>
              <a:t>Who is the main character?</a:t>
            </a:r>
          </a:p>
          <a:p>
            <a:pPr marL="457200" indent="-457200">
              <a:buAutoNum type="arabicPeriod"/>
            </a:pPr>
            <a:r>
              <a:rPr lang="en-US" sz="2400" dirty="0" smtClean="0"/>
              <a:t>Where and when did the story take place?</a:t>
            </a:r>
          </a:p>
          <a:p>
            <a:pPr marL="457200" indent="-457200">
              <a:buAutoNum type="arabicPeriod"/>
            </a:pPr>
            <a:r>
              <a:rPr lang="en-US" sz="2400" dirty="0" smtClean="0"/>
              <a:t>What did the main character do?</a:t>
            </a:r>
          </a:p>
          <a:p>
            <a:pPr marL="457200" indent="-457200">
              <a:buAutoNum type="arabicPeriod"/>
            </a:pPr>
            <a:r>
              <a:rPr lang="en-US" sz="2400" dirty="0" smtClean="0"/>
              <a:t>How did the story end?</a:t>
            </a:r>
          </a:p>
          <a:p>
            <a:pPr marL="457200" indent="-457200">
              <a:buAutoNum type="arabicPeriod"/>
            </a:pPr>
            <a:r>
              <a:rPr lang="en-US" sz="2400" dirty="0" smtClean="0"/>
              <a:t>How did the main character feel?</a:t>
            </a:r>
          </a:p>
          <a:p>
            <a:pPr marL="457200" indent="-457200">
              <a:buAutoNum type="arabicPeriod"/>
            </a:pPr>
            <a:endParaRPr lang="en-US" sz="2400" dirty="0" smtClean="0"/>
          </a:p>
          <a:p>
            <a:r>
              <a:rPr lang="en-US" sz="2400" dirty="0" smtClean="0"/>
              <a:t>After four months of instruction students’ fluency and comprehension has improved (</a:t>
            </a:r>
            <a:r>
              <a:rPr lang="en-US" sz="2400" dirty="0" err="1" smtClean="0"/>
              <a:t>Therrien</a:t>
            </a:r>
            <a:r>
              <a:rPr lang="en-US" sz="2400" dirty="0" smtClean="0"/>
              <a:t> et al., 2006)</a:t>
            </a:r>
            <a:endParaRPr lang="en-US" sz="2400" dirty="0"/>
          </a:p>
        </p:txBody>
      </p:sp>
    </p:spTree>
    <p:extLst>
      <p:ext uri="{BB962C8B-B14F-4D97-AF65-F5344CB8AC3E}">
        <p14:creationId xmlns:p14="http://schemas.microsoft.com/office/powerpoint/2010/main" val="36535147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2834640" cy="743672"/>
          </a:xfrm>
        </p:spPr>
        <p:txBody>
          <a:bodyPr>
            <a:normAutofit/>
          </a:bodyPr>
          <a:lstStyle/>
          <a:p>
            <a:r>
              <a:rPr lang="en-US" sz="3200" dirty="0" smtClean="0"/>
              <a:t>Narrative Text</a:t>
            </a:r>
            <a:endParaRPr lang="en-US" sz="3200" dirty="0"/>
          </a:p>
        </p:txBody>
      </p:sp>
      <p:sp>
        <p:nvSpPr>
          <p:cNvPr id="3" name="Text Placeholder 2"/>
          <p:cNvSpPr>
            <a:spLocks noGrp="1"/>
          </p:cNvSpPr>
          <p:nvPr>
            <p:ph type="body" sz="half" idx="2"/>
          </p:nvPr>
        </p:nvSpPr>
        <p:spPr>
          <a:xfrm>
            <a:off x="276224" y="1539240"/>
            <a:ext cx="2834640" cy="5318760"/>
          </a:xfrm>
        </p:spPr>
        <p:txBody>
          <a:bodyPr>
            <a:normAutofit fontScale="92500" lnSpcReduction="10000"/>
          </a:bodyPr>
          <a:lstStyle/>
          <a:p>
            <a:r>
              <a:rPr lang="en-US" sz="2000" dirty="0" smtClean="0"/>
              <a:t>Narrative pieces come in various forms:</a:t>
            </a:r>
          </a:p>
          <a:p>
            <a:pPr marL="342900" indent="-342900">
              <a:buFont typeface="Wingdings" charset="2"/>
              <a:buChar char="u"/>
            </a:pPr>
            <a:r>
              <a:rPr lang="en-US" sz="2000" dirty="0" smtClean="0"/>
              <a:t>Aural presentation</a:t>
            </a:r>
          </a:p>
          <a:p>
            <a:pPr marL="342900" indent="-342900">
              <a:buFont typeface="Wingdings" charset="2"/>
              <a:buChar char="u"/>
            </a:pPr>
            <a:r>
              <a:rPr lang="en-US" sz="2000" dirty="0" smtClean="0"/>
              <a:t>Pictures</a:t>
            </a:r>
          </a:p>
          <a:p>
            <a:pPr marL="342900" indent="-342900">
              <a:buFont typeface="Wingdings" charset="2"/>
              <a:buChar char="u"/>
            </a:pPr>
            <a:r>
              <a:rPr lang="en-US" sz="2000" dirty="0" smtClean="0"/>
              <a:t>Television</a:t>
            </a:r>
          </a:p>
          <a:p>
            <a:pPr marL="342900" indent="-342900">
              <a:buFont typeface="Wingdings" charset="2"/>
              <a:buChar char="u"/>
            </a:pPr>
            <a:r>
              <a:rPr lang="en-US" sz="2000" dirty="0" smtClean="0"/>
              <a:t>Text</a:t>
            </a:r>
          </a:p>
          <a:p>
            <a:pPr marL="342900" indent="-342900">
              <a:buFont typeface="Wingdings" charset="2"/>
              <a:buChar char="²"/>
            </a:pPr>
            <a:endParaRPr lang="en-US" sz="2000" dirty="0"/>
          </a:p>
          <a:p>
            <a:r>
              <a:rPr lang="en-US" sz="2000" dirty="0" smtClean="0"/>
              <a:t>Story grammar of narrative piece:</a:t>
            </a:r>
          </a:p>
          <a:p>
            <a:pPr marL="342900" indent="-342900">
              <a:buFont typeface="Wingdings" charset="2"/>
              <a:buChar char="v"/>
            </a:pPr>
            <a:r>
              <a:rPr lang="en-US" sz="2000" dirty="0" smtClean="0"/>
              <a:t>Characters</a:t>
            </a:r>
          </a:p>
          <a:p>
            <a:pPr marL="342900" indent="-342900">
              <a:buFont typeface="Wingdings" charset="2"/>
              <a:buChar char="v"/>
            </a:pPr>
            <a:r>
              <a:rPr lang="en-US" sz="2000" dirty="0" smtClean="0"/>
              <a:t>Setting (time and place)</a:t>
            </a:r>
          </a:p>
          <a:p>
            <a:pPr marL="342900" indent="-342900">
              <a:buFont typeface="Wingdings" charset="2"/>
              <a:buChar char="v"/>
            </a:pPr>
            <a:r>
              <a:rPr lang="en-US" sz="2000" dirty="0" smtClean="0"/>
              <a:t>Action or problem</a:t>
            </a:r>
          </a:p>
          <a:p>
            <a:pPr marL="342900" indent="-342900">
              <a:buFont typeface="Wingdings" charset="2"/>
              <a:buChar char="v"/>
            </a:pPr>
            <a:r>
              <a:rPr lang="en-US" sz="2000" dirty="0" smtClean="0"/>
              <a:t>A conclusion or solution</a:t>
            </a:r>
          </a:p>
          <a:p>
            <a:pPr marL="342900" indent="-342900">
              <a:buFont typeface="Wingdings" charset="2"/>
              <a:buChar char="v"/>
            </a:pPr>
            <a:r>
              <a:rPr lang="en-US" sz="2000" dirty="0" smtClean="0"/>
              <a:t>Emotion</a:t>
            </a:r>
          </a:p>
          <a:p>
            <a:endParaRPr lang="en-US" sz="2000" dirty="0" smtClean="0"/>
          </a:p>
          <a:p>
            <a:endParaRPr lang="en-US" sz="2000" dirty="0" smtClean="0"/>
          </a:p>
        </p:txBody>
      </p:sp>
      <p:pic>
        <p:nvPicPr>
          <p:cNvPr id="5" name="Content Placeholder 4"/>
          <p:cNvPicPr>
            <a:picLocks noGrp="1" noChangeAspect="1"/>
          </p:cNvPicPr>
          <p:nvPr>
            <p:ph sz="quarter" idx="14"/>
          </p:nvPr>
        </p:nvPicPr>
        <p:blipFill>
          <a:blip r:embed="rId2"/>
          <a:srcRect t="-6884" b="-6884"/>
          <a:stretch>
            <a:fillRect/>
          </a:stretch>
        </p:blipFill>
        <p:spPr/>
      </p:pic>
    </p:spTree>
    <p:extLst>
      <p:ext uri="{BB962C8B-B14F-4D97-AF65-F5344CB8AC3E}">
        <p14:creationId xmlns:p14="http://schemas.microsoft.com/office/powerpoint/2010/main" val="15618574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6225" y="0"/>
            <a:ext cx="8591550" cy="2619186"/>
          </a:xfrm>
        </p:spPr>
        <p:txBody>
          <a:bodyPr>
            <a:noAutofit/>
          </a:bodyPr>
          <a:lstStyle/>
          <a:p>
            <a:r>
              <a:rPr lang="en-US" dirty="0" smtClean="0"/>
              <a:t>LD students have challenge with identification of what’s important in the story, its theme, structure components including setting and plot.</a:t>
            </a:r>
            <a:endParaRPr lang="en-US" dirty="0"/>
          </a:p>
        </p:txBody>
      </p:sp>
      <p:sp>
        <p:nvSpPr>
          <p:cNvPr id="9" name="Content Placeholder 8"/>
          <p:cNvSpPr>
            <a:spLocks noGrp="1"/>
          </p:cNvSpPr>
          <p:nvPr>
            <p:ph sz="quarter" idx="13"/>
          </p:nvPr>
        </p:nvSpPr>
        <p:spPr>
          <a:xfrm>
            <a:off x="274320" y="3055716"/>
            <a:ext cx="8595360" cy="3180492"/>
          </a:xfrm>
        </p:spPr>
        <p:txBody>
          <a:bodyPr>
            <a:normAutofit lnSpcReduction="10000"/>
          </a:bodyPr>
          <a:lstStyle/>
          <a:p>
            <a:pPr marL="0" indent="0">
              <a:buNone/>
            </a:pPr>
            <a:endParaRPr lang="en-US" dirty="0" smtClean="0"/>
          </a:p>
          <a:p>
            <a:pPr marL="0" indent="0" algn="ctr">
              <a:buNone/>
            </a:pPr>
            <a:r>
              <a:rPr lang="en-US" sz="2800" dirty="0" smtClean="0"/>
              <a:t>Narrative Text Interventions:</a:t>
            </a:r>
          </a:p>
          <a:p>
            <a:pPr marL="0" indent="0">
              <a:buNone/>
            </a:pPr>
            <a:endParaRPr lang="en-US" sz="2800" dirty="0"/>
          </a:p>
          <a:p>
            <a:pPr marL="342900" indent="-342900">
              <a:buFont typeface="Wingdings" charset="2"/>
              <a:buChar char="u"/>
            </a:pPr>
            <a:r>
              <a:rPr lang="en-US" sz="2800" dirty="0" smtClean="0"/>
              <a:t>Story Mapping</a:t>
            </a:r>
          </a:p>
          <a:p>
            <a:pPr marL="342900" indent="-342900">
              <a:buFont typeface="Wingdings" charset="2"/>
              <a:buChar char="u"/>
            </a:pPr>
            <a:r>
              <a:rPr lang="en-US" sz="2800" dirty="0" smtClean="0"/>
              <a:t>Self-Questioning Interventions</a:t>
            </a:r>
          </a:p>
          <a:p>
            <a:pPr marL="342900" indent="-342900">
              <a:buFont typeface="Wingdings" charset="2"/>
              <a:buChar char="u"/>
            </a:pPr>
            <a:r>
              <a:rPr lang="en-US" sz="2800" dirty="0" smtClean="0"/>
              <a:t>Story Grammar for a Read Aloud</a:t>
            </a:r>
          </a:p>
          <a:p>
            <a:pPr marL="342900" indent="-342900">
              <a:buFont typeface="Wingdings" charset="2"/>
              <a:buChar char="u"/>
            </a:pPr>
            <a:r>
              <a:rPr lang="en-US" sz="2800" dirty="0" smtClean="0"/>
              <a:t>Combining Comprehension Interventions</a:t>
            </a:r>
          </a:p>
          <a:p>
            <a:pPr marL="342900" indent="-342900">
              <a:buFont typeface="Wingdings" charset="2"/>
              <a:buChar char="u"/>
            </a:pPr>
            <a:endParaRPr lang="en-US" dirty="0"/>
          </a:p>
        </p:txBody>
      </p:sp>
    </p:spTree>
    <p:extLst>
      <p:ext uri="{BB962C8B-B14F-4D97-AF65-F5344CB8AC3E}">
        <p14:creationId xmlns:p14="http://schemas.microsoft.com/office/powerpoint/2010/main" val="10594258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smtClean="0"/>
              <a:t>Story Grammar for a Read Aloud Research</a:t>
            </a:r>
            <a:endParaRPr lang="en-US" sz="2800" dirty="0"/>
          </a:p>
        </p:txBody>
      </p:sp>
      <p:pic>
        <p:nvPicPr>
          <p:cNvPr id="7" name="Content Placeholder 6"/>
          <p:cNvPicPr>
            <a:picLocks noGrp="1" noChangeAspect="1"/>
          </p:cNvPicPr>
          <p:nvPr>
            <p:ph sz="quarter" idx="14"/>
          </p:nvPr>
        </p:nvPicPr>
        <p:blipFill>
          <a:blip r:embed="rId2"/>
          <a:srcRect t="-29980" b="-29980"/>
          <a:stretch>
            <a:fillRect/>
          </a:stretch>
        </p:blipFill>
        <p:spPr/>
      </p:pic>
      <p:sp>
        <p:nvSpPr>
          <p:cNvPr id="5" name="Text Placeholder 4"/>
          <p:cNvSpPr>
            <a:spLocks noGrp="1"/>
          </p:cNvSpPr>
          <p:nvPr>
            <p:ph type="body" sz="half" idx="2"/>
          </p:nvPr>
        </p:nvSpPr>
        <p:spPr>
          <a:xfrm>
            <a:off x="276224" y="1924704"/>
            <a:ext cx="2834640" cy="4323695"/>
          </a:xfrm>
        </p:spPr>
        <p:txBody>
          <a:bodyPr>
            <a:normAutofit lnSpcReduction="10000"/>
          </a:bodyPr>
          <a:lstStyle/>
          <a:p>
            <a:r>
              <a:rPr lang="en-US" sz="2400" dirty="0" smtClean="0"/>
              <a:t>According to various research, reading stories out loud to </a:t>
            </a:r>
            <a:r>
              <a:rPr lang="en-US" sz="2400" dirty="0" smtClean="0"/>
              <a:t>students, </a:t>
            </a:r>
            <a:r>
              <a:rPr lang="en-US" sz="2400" dirty="0" smtClean="0"/>
              <a:t>with preparing for and explicit teaching of Story </a:t>
            </a:r>
            <a:r>
              <a:rPr lang="en-US" sz="2400" dirty="0" smtClean="0"/>
              <a:t>Grammar </a:t>
            </a:r>
            <a:r>
              <a:rPr lang="en-US" sz="2400" dirty="0" smtClean="0"/>
              <a:t>prior to </a:t>
            </a:r>
            <a:r>
              <a:rPr lang="en-US" sz="2400" dirty="0" smtClean="0"/>
              <a:t>reading, </a:t>
            </a:r>
            <a:r>
              <a:rPr lang="en-US" sz="2400" dirty="0" smtClean="0"/>
              <a:t>supports LD learners in reading comprehension.</a:t>
            </a:r>
            <a:endParaRPr lang="en-US" sz="2400" dirty="0"/>
          </a:p>
        </p:txBody>
      </p:sp>
    </p:spTree>
    <p:extLst>
      <p:ext uri="{BB962C8B-B14F-4D97-AF65-F5344CB8AC3E}">
        <p14:creationId xmlns:p14="http://schemas.microsoft.com/office/powerpoint/2010/main" val="271980943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SOHO.thmx</Template>
  <TotalTime>545</TotalTime>
  <Words>2209</Words>
  <Application>Microsoft Macintosh PowerPoint</Application>
  <PresentationFormat>On-screen Show (4:3)</PresentationFormat>
  <Paragraphs>260</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SOHO</vt:lpstr>
      <vt:lpstr>PowerPoint Presentation</vt:lpstr>
      <vt:lpstr>PowerPoint Presentation</vt:lpstr>
      <vt:lpstr>PowerPoint Presentation</vt:lpstr>
      <vt:lpstr>PowerPoint Presentation</vt:lpstr>
      <vt:lpstr>Impact of Decoding and Fluency on Comprehension</vt:lpstr>
      <vt:lpstr>              Research?</vt:lpstr>
      <vt:lpstr>Narrative Text</vt:lpstr>
      <vt:lpstr>LD students have challenge with identification of what’s important in the story, its theme, structure components including setting and plot.</vt:lpstr>
      <vt:lpstr>Story Grammar for a Read Aloud Research</vt:lpstr>
      <vt:lpstr>Story Mapping (visual representation or graphic organizer) Research</vt:lpstr>
      <vt:lpstr>Self-questioning (before, during, and after reading) Research</vt:lpstr>
      <vt:lpstr>Combining Comprehension Interventions</vt:lpstr>
      <vt:lpstr>Expository  Text</vt:lpstr>
      <vt:lpstr>Expository Text Supports</vt:lpstr>
      <vt:lpstr>Text Enhancements assist students in identification, comprehension, and recalling key information. LD students adapt to different styles of text enhancements.</vt:lpstr>
      <vt:lpstr>Text Enhancements continued…</vt:lpstr>
      <vt:lpstr>Cognitive Strategy Instruction gives best results for LD students.</vt:lpstr>
      <vt:lpstr>Cognitive Strategy Instruction  continued…</vt:lpstr>
      <vt:lpstr>PowerPoint Presentation</vt:lpstr>
      <vt:lpstr>Multicomponent Interventions</vt:lpstr>
      <vt:lpstr>Multicomponent Interventions continued…</vt:lpstr>
      <vt:lpstr>Peer-Assisted Intervention in the Inclusive Classroom</vt:lpstr>
      <vt:lpstr>Discussion</vt:lpstr>
      <vt:lpstr>Any Questions?</vt:lpstr>
    </vt:vector>
  </TitlesOfParts>
  <Company>sd42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Marta Van De Mond</dc:creator>
  <cp:lastModifiedBy>Marta Van De Mond</cp:lastModifiedBy>
  <cp:revision>44</cp:revision>
  <dcterms:created xsi:type="dcterms:W3CDTF">2014-01-25T04:07:16Z</dcterms:created>
  <dcterms:modified xsi:type="dcterms:W3CDTF">2014-01-27T04:33:51Z</dcterms:modified>
</cp:coreProperties>
</file>