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6840-2DB2-8C4F-BFF2-5440D1DBA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6840-2DB2-8C4F-BFF2-5440D1DBA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712612-A55B-B44A-B181-222477C1D592}" type="datetimeFigureOut">
              <a:rPr lang="en-US" smtClean="0"/>
              <a:pPr/>
              <a:t>11/26/12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78B3BE-644B-594D-948D-3FAFCD7C5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yquote.com/quotes/authors/c/clifford_stoll.html" TargetMode="Externa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yquote.com/quotes/quotes/c/cliffordst212166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Pros and cons of BC provincial exams</a:t>
            </a:r>
            <a:endParaRPr 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Marta van de Mond</a:t>
            </a:r>
          </a:p>
          <a:p>
            <a:r>
              <a:rPr lang="en-US" dirty="0" smtClean="0"/>
              <a:t>EPSE 505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seems to be a calculated obsession with producing an average thinker – </a:t>
            </a:r>
            <a:r>
              <a:rPr lang="en-US" dirty="0" smtClean="0"/>
              <a:t>mediocrity </a:t>
            </a:r>
            <a:r>
              <a:rPr lang="en-US" dirty="0" smtClean="0"/>
              <a:t>rules!</a:t>
            </a:r>
            <a:endParaRPr lang="en-US" dirty="0"/>
          </a:p>
        </p:txBody>
      </p:sp>
      <p:pic>
        <p:nvPicPr>
          <p:cNvPr id="4" name="Content Placeholder 3" descr="grin1201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987" r="-64987"/>
          <a:stretch>
            <a:fillRect/>
          </a:stretch>
        </p:blipFill>
        <p:spPr>
          <a:xfrm>
            <a:off x="457200" y="2362200"/>
            <a:ext cx="82296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 students who miss school due to social or health problems?</a:t>
            </a:r>
            <a:endParaRPr lang="en-US" dirty="0"/>
          </a:p>
        </p:txBody>
      </p:sp>
      <p:pic>
        <p:nvPicPr>
          <p:cNvPr id="4" name="Content Placeholder 3" descr="feb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543" r="-15543"/>
          <a:stretch>
            <a:fillRect/>
          </a:stretch>
        </p:blipFill>
        <p:spPr>
          <a:xfrm>
            <a:off x="457200" y="1981200"/>
            <a:ext cx="8229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the irony of Provincial Exams:</a:t>
            </a:r>
            <a:endParaRPr lang="en-US" dirty="0"/>
          </a:p>
        </p:txBody>
      </p:sp>
      <p:pic>
        <p:nvPicPr>
          <p:cNvPr id="4" name="Content Placeholder 3" descr="testin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803" r="-168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Provincial Exams are anti-</a:t>
            </a:r>
            <a:r>
              <a:rPr lang="en-US" dirty="0" err="1" smtClean="0"/>
              <a:t>Vygotskyan</a:t>
            </a:r>
            <a:endParaRPr lang="en-US" dirty="0"/>
          </a:p>
        </p:txBody>
      </p:sp>
      <p:pic>
        <p:nvPicPr>
          <p:cNvPr id="4" name="Content Placeholder 3" descr="zone of proximal development.docx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662" r="-146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Provincial Exams represent data, nothing beyond.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“</a:t>
            </a:r>
            <a:r>
              <a:rPr lang="en-US" sz="2000" dirty="0" smtClean="0"/>
              <a:t>Data is not information, information is not knowledge, knowledge is not understanding, understanding is not wisdom”.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Clifford Stoll</a:t>
            </a:r>
          </a:p>
          <a:p>
            <a:endParaRPr lang="en-US" sz="2000" dirty="0" smtClean="0">
              <a:hlinkClick r:id="rId2"/>
            </a:endParaRPr>
          </a:p>
        </p:txBody>
      </p:sp>
      <p:pic>
        <p:nvPicPr>
          <p:cNvPr id="18" name="Content Placeholder 17" descr="243_254x19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6136" b="-261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provide the best standardized testing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Teach each student to his/her strength.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 Once the strength is known, group the students with similar strengths.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Design different assessment tests based on the groups’ strengths.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 Collaborate with other teachers while designing the assessments, since you don’t have all the required strengths yourself.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5. Enjoy your students’ success.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aming.girl.tft-cropped-prv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759" b="-267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Allen, R.- "21st Century Learning" - Rod 	Allen at UBC Faculty of Education, October 	29, 2012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Kettering, C. - "21st Century Learning" -  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	Rod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Allen at UBC Faculty of Education | 	October 29, 2012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Stoll, C. – 	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/>
              </a:rPr>
              <a:t>http://www.brainyquote.com/quotes/quotes/c/cliffordst212166.html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Vygotsky, L. </a:t>
            </a:r>
            <a:r>
              <a:rPr lang="en-US" dirty="0" smtClean="0">
                <a:solidFill>
                  <a:srgbClr val="CCFFCC"/>
                </a:solidFill>
              </a:rPr>
              <a:t>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(1978) </a:t>
            </a:r>
            <a:r>
              <a:rPr lang="en-US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Mind in Society. 		Cambridge, MA: Harvard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49530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Opinions?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Ideas?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flipH="1">
            <a:off x="12192000" y="2507786"/>
            <a:ext cx="1143000" cy="15097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39" y="304800"/>
            <a:ext cx="1520061" cy="1898186"/>
          </a:xfrm>
          <a:prstGeom prst="rect">
            <a:avLst/>
          </a:prstGeom>
        </p:spPr>
      </p:pic>
      <p:pic>
        <p:nvPicPr>
          <p:cNvPr id="8" name="Picture 7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432" y="2507786"/>
            <a:ext cx="1571168" cy="1564185"/>
          </a:xfrm>
          <a:prstGeom prst="rect">
            <a:avLst/>
          </a:prstGeom>
        </p:spPr>
      </p:pic>
      <p:pic>
        <p:nvPicPr>
          <p:cNvPr id="9" name="Picture 8" descr="images-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32" y="4209004"/>
            <a:ext cx="1571168" cy="2097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3065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provincial exams a good or bad measure of assessment?</a:t>
            </a:r>
            <a:endParaRPr lang="en-US" dirty="0"/>
          </a:p>
        </p:txBody>
      </p:sp>
      <p:pic>
        <p:nvPicPr>
          <p:cNvPr id="6" name="Content Placeholder 5" descr="Happy-law-school-student-223x3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021" r="-10021"/>
          <a:stretch>
            <a:fillRect/>
          </a:stretch>
        </p:blipFill>
        <p:spPr/>
      </p:pic>
      <p:pic>
        <p:nvPicPr>
          <p:cNvPr id="18" name="Content Placeholder 17" descr="images-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2227" r="-122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BC Provincial Exams Facts: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There are 5 compulsory Provincial Exams:</a:t>
            </a:r>
          </a:p>
          <a:p>
            <a:pPr>
              <a:buNone/>
            </a:pPr>
            <a:endParaRPr lang="en-US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651510" indent="-514350">
              <a:buAutoNum type="arabicPeriod"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Language Arts 10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Science 10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Math 10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Social Studies 11/12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Language Arts 12</a:t>
            </a:r>
          </a:p>
          <a:p>
            <a:pPr marL="651510" indent="-514350">
              <a:buNone/>
            </a:pPr>
            <a:endParaRPr lang="en-US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651510" indent="-514350"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These five exams are required to complete graduation with the Dogwood Diploma.</a:t>
            </a:r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pros of the Provincial Exams?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514" b="1" dirty="0" smtClean="0">
                <a:solidFill>
                  <a:srgbClr val="FF0000"/>
                </a:solidFill>
              </a:rPr>
              <a:t>Provincial Exams provide</a:t>
            </a:r>
            <a:r>
              <a:rPr lang="en-US" sz="1514" b="1" dirty="0" smtClean="0">
                <a:solidFill>
                  <a:srgbClr val="FF0000"/>
                </a:solidFill>
              </a:rPr>
              <a:t> a measurable </a:t>
            </a:r>
            <a:r>
              <a:rPr lang="en-US" sz="1514" b="1" dirty="0" smtClean="0">
                <a:solidFill>
                  <a:srgbClr val="FF0000"/>
                </a:solidFill>
              </a:rPr>
              <a:t>assessment for BC government.</a:t>
            </a:r>
          </a:p>
          <a:p>
            <a:endParaRPr lang="en-US" sz="1514" b="1" dirty="0" smtClean="0">
              <a:solidFill>
                <a:srgbClr val="FF0000"/>
              </a:solidFill>
            </a:endParaRPr>
          </a:p>
          <a:p>
            <a:r>
              <a:rPr lang="en-US" sz="1514" b="1" dirty="0" smtClean="0">
                <a:solidFill>
                  <a:srgbClr val="FF0000"/>
                </a:solidFill>
              </a:rPr>
              <a:t>Provincial Exams are the same for every student in BC – only one exam for each subject needs to be</a:t>
            </a:r>
            <a:r>
              <a:rPr lang="en-US" sz="1514" b="1" dirty="0" smtClean="0">
                <a:solidFill>
                  <a:srgbClr val="FF0000"/>
                </a:solidFill>
              </a:rPr>
              <a:t> designed.</a:t>
            </a:r>
            <a:endParaRPr lang="en-US" sz="1514" b="1" dirty="0" smtClean="0">
              <a:solidFill>
                <a:srgbClr val="FF0000"/>
              </a:solidFill>
            </a:endParaRPr>
          </a:p>
          <a:p>
            <a:endParaRPr lang="en-US" sz="1514" b="1" dirty="0" smtClean="0">
              <a:solidFill>
                <a:srgbClr val="FF0000"/>
              </a:solidFill>
            </a:endParaRPr>
          </a:p>
          <a:p>
            <a:r>
              <a:rPr lang="en-US" sz="1514" b="1" dirty="0" smtClean="0">
                <a:solidFill>
                  <a:srgbClr val="FF0000"/>
                </a:solidFill>
              </a:rPr>
              <a:t>Provincial exams are good for</a:t>
            </a:r>
            <a:r>
              <a:rPr lang="en-US" sz="1514" b="1" dirty="0" smtClean="0">
                <a:solidFill>
                  <a:srgbClr val="FF0000"/>
                </a:solidFill>
              </a:rPr>
              <a:t> students </a:t>
            </a:r>
            <a:r>
              <a:rPr lang="en-US" sz="1514" b="1" dirty="0" smtClean="0">
                <a:solidFill>
                  <a:srgbClr val="FF0000"/>
                </a:solidFill>
              </a:rPr>
              <a:t>who do well academically and who try to improve their marks for various scholarships applications.</a:t>
            </a:r>
          </a:p>
          <a:p>
            <a:endParaRPr lang="en-US" sz="1514" b="1" dirty="0" smtClean="0">
              <a:solidFill>
                <a:srgbClr val="FF0000"/>
              </a:solidFill>
            </a:endParaRPr>
          </a:p>
          <a:p>
            <a:r>
              <a:rPr lang="en-US" sz="1514" b="1" dirty="0" smtClean="0">
                <a:solidFill>
                  <a:srgbClr val="FF0000"/>
                </a:solidFill>
              </a:rPr>
              <a:t>Down in the USA, teachers are allowed to see the results of final exams to improve their teaching and to assess their students’ needs.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DownloadedFile-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123" b="-31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many teachers and students feel about the Provincial Exams?</a:t>
            </a:r>
            <a:endParaRPr lang="en-US" dirty="0"/>
          </a:p>
        </p:txBody>
      </p:sp>
      <p:pic>
        <p:nvPicPr>
          <p:cNvPr id="7" name="Content Placeholder 6" descr="images-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204" b="-34204"/>
          <a:stretch>
            <a:fillRect/>
          </a:stretch>
        </p:blipFill>
        <p:spPr/>
      </p:pic>
      <p:pic>
        <p:nvPicPr>
          <p:cNvPr id="11" name="Content Placeholder 10" descr="images-3.jpe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39402" b="-394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this type of assessment agree with Vygotsky’s ideology?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“An interpersonal process is transformed into an intrapersonal one. Every function in the child’s cultural development appears twice: first, on the social level, and later, on the individual level; first, between people..., and then inside the child. This applies equally to voluntary attention, to logical memory, and to the formation of concepts. All the higher [mental] functions originate as actual relations between human individuals” (1978, p.57). </a:t>
            </a:r>
          </a:p>
          <a:p>
            <a:r>
              <a:rPr lang="en-US" sz="2162" dirty="0" smtClean="0">
                <a:solidFill>
                  <a:srgbClr val="CCFFCC"/>
                </a:solidFill>
              </a:rPr>
              <a:t>Vygotsky, L.S. (1978) </a:t>
            </a:r>
            <a:r>
              <a:rPr lang="en-US" sz="2162" i="1" dirty="0" smtClean="0">
                <a:solidFill>
                  <a:srgbClr val="CCFFCC"/>
                </a:solidFill>
              </a:rPr>
              <a:t>Mind in Society. Cambridge, MA: Harvard</a:t>
            </a:r>
            <a:r>
              <a:rPr lang="en-US" i="1" dirty="0" smtClean="0"/>
              <a:t>.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education is based on knowing facts, but </a:t>
            </a:r>
            <a:r>
              <a:rPr lang="en-US" dirty="0" smtClean="0"/>
              <a:t>not on </a:t>
            </a:r>
            <a:r>
              <a:rPr lang="en-US" dirty="0" smtClean="0"/>
              <a:t>understanding them.</a:t>
            </a:r>
            <a:endParaRPr lang="en-US" dirty="0"/>
          </a:p>
        </p:txBody>
      </p:sp>
      <p:pic>
        <p:nvPicPr>
          <p:cNvPr id="9" name="Content Placeholder 8" descr="DownloadedFile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434" b="-26434"/>
          <a:stretch>
            <a:fillRect/>
          </a:stretch>
        </p:blipFill>
        <p:spPr>
          <a:xfrm>
            <a:off x="4032250" y="685800"/>
            <a:ext cx="5111750" cy="5853113"/>
          </a:xfrm>
        </p:spPr>
      </p:pic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“Science 10 (..) might be a prime example of knowing, not much time for understanding. A course that has become to feel much more like a Trivial Pursuit with the assessment that feels like a Trivial Pursuit at the end of it”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Rod Allen</a:t>
            </a:r>
          </a:p>
          <a:p>
            <a:endParaRPr lang="en-US" sz="2400" dirty="0" smtClean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endParaRPr lang="en-US" sz="2400" dirty="0" smtClean="0">
              <a:solidFill>
                <a:srgbClr val="008000"/>
              </a:solidFill>
            </a:endParaRPr>
          </a:p>
          <a:p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513" y="6126163"/>
            <a:ext cx="567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 assessment that could serve as an alternative to the Provincial Science 10 Exam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cons of Provincial Exams?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343400" cy="4678363"/>
          </a:xfrm>
        </p:spPr>
        <p:txBody>
          <a:bodyPr>
            <a:no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Teachers “cover” the curriculum while rushing to meet the exam’s expectations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Teachers and students do not have a chance to develop</a:t>
            </a:r>
            <a:r>
              <a:rPr lang="en-US" sz="1500" dirty="0" smtClean="0">
                <a:solidFill>
                  <a:srgbClr val="FF0000"/>
                </a:solidFill>
              </a:rPr>
              <a:t> a meaningful </a:t>
            </a:r>
            <a:r>
              <a:rPr lang="en-US" sz="1500" dirty="0" smtClean="0">
                <a:solidFill>
                  <a:srgbClr val="FF0000"/>
                </a:solidFill>
              </a:rPr>
              <a:t>relationship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Provincial exams take place once a year and on that day students may not do well regardless of how well they are prepared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Due </a:t>
            </a:r>
            <a:r>
              <a:rPr lang="en-US" sz="1500" dirty="0" smtClean="0">
                <a:solidFill>
                  <a:srgbClr val="FF0000"/>
                </a:solidFill>
              </a:rPr>
              <a:t>to the </a:t>
            </a:r>
            <a:r>
              <a:rPr lang="en-US" sz="1500" dirty="0" smtClean="0">
                <a:solidFill>
                  <a:srgbClr val="FF0000"/>
                </a:solidFill>
              </a:rPr>
              <a:t>large percentage of the course’s mark </a:t>
            </a:r>
            <a:r>
              <a:rPr lang="en-US" sz="1500" dirty="0" smtClean="0">
                <a:solidFill>
                  <a:srgbClr val="FF0000"/>
                </a:solidFill>
              </a:rPr>
              <a:t>--  </a:t>
            </a:r>
            <a:r>
              <a:rPr lang="en-US" sz="1500" dirty="0" smtClean="0">
                <a:solidFill>
                  <a:srgbClr val="FF0000"/>
                </a:solidFill>
              </a:rPr>
              <a:t>20-40</a:t>
            </a:r>
            <a:r>
              <a:rPr lang="en-US" sz="1500" dirty="0" smtClean="0">
                <a:solidFill>
                  <a:srgbClr val="FF0000"/>
                </a:solidFill>
              </a:rPr>
              <a:t>% -- </a:t>
            </a:r>
            <a:r>
              <a:rPr lang="en-US" sz="1500" dirty="0" smtClean="0">
                <a:solidFill>
                  <a:srgbClr val="FF0000"/>
                </a:solidFill>
              </a:rPr>
              <a:t>other assessments lose their meaning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Lots of teenagers have an exam phobia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Special needs students may not perform well on the exams even if fully adjudicated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Due to various strengths that students have, the Provincial Exams </a:t>
            </a:r>
            <a:r>
              <a:rPr lang="en-US" sz="1500" dirty="0" smtClean="0">
                <a:solidFill>
                  <a:srgbClr val="FF0000"/>
                </a:solidFill>
              </a:rPr>
              <a:t>are an </a:t>
            </a:r>
            <a:r>
              <a:rPr lang="en-US" sz="1500" dirty="0" smtClean="0">
                <a:solidFill>
                  <a:srgbClr val="FF0000"/>
                </a:solidFill>
              </a:rPr>
              <a:t>artificial assessment – they do not reveal</a:t>
            </a:r>
            <a:r>
              <a:rPr lang="en-US" sz="1500" dirty="0" smtClean="0">
                <a:solidFill>
                  <a:srgbClr val="FF0000"/>
                </a:solidFill>
              </a:rPr>
              <a:t> the </a:t>
            </a:r>
            <a:r>
              <a:rPr lang="en-US" sz="1500" dirty="0" smtClean="0">
                <a:solidFill>
                  <a:srgbClr val="FF0000"/>
                </a:solidFill>
              </a:rPr>
              <a:t>true nature of understanding behind any given subject of any given student</a:t>
            </a:r>
          </a:p>
          <a:p>
            <a:pPr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 </a:t>
            </a:r>
          </a:p>
          <a:p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714" r="-5714"/>
          <a:stretch>
            <a:fillRect/>
          </a:stretch>
        </p:blipFill>
        <p:spPr>
          <a:xfrm>
            <a:off x="4800600" y="1600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same exam for everyone does not produce</a:t>
            </a:r>
            <a:r>
              <a:rPr lang="en-US" dirty="0" smtClean="0"/>
              <a:t> a society </a:t>
            </a:r>
            <a:r>
              <a:rPr lang="en-US" dirty="0" smtClean="0"/>
              <a:t>of independent thinkers</a:t>
            </a:r>
            <a:endParaRPr lang="en-US" dirty="0"/>
          </a:p>
        </p:txBody>
      </p:sp>
      <p:pic>
        <p:nvPicPr>
          <p:cNvPr id="8" name="Picture Placeholder 7" descr="images-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3431" r="-43431"/>
          <a:stretch>
            <a:fillRect/>
          </a:stretch>
        </p:blipFill>
        <p:spPr>
          <a:xfrm>
            <a:off x="457200" y="2148840"/>
            <a:ext cx="8229600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336</TotalTime>
  <Words>778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Pros and cons of BC provincial exams</vt:lpstr>
      <vt:lpstr>Are provincial exams a good or bad measure of assessment?</vt:lpstr>
      <vt:lpstr>BC Provincial Exams Facts:</vt:lpstr>
      <vt:lpstr>What are the pros of the Provincial Exams?</vt:lpstr>
      <vt:lpstr>How do many teachers and students feel about the Provincial Exams?</vt:lpstr>
      <vt:lpstr>How does this type of assessment agree with Vygotsky’s ideology?</vt:lpstr>
      <vt:lpstr>Our education is based on knowing facts, but not on understanding them.</vt:lpstr>
      <vt:lpstr>What are the cons of Provincial Exams?</vt:lpstr>
      <vt:lpstr>The same exam for everyone does not produce a society of independent thinkers</vt:lpstr>
      <vt:lpstr> There seems to be a calculated obsession with producing an average thinker – mediocrity rules!</vt:lpstr>
      <vt:lpstr>What about the students who miss school due to social or health problems?</vt:lpstr>
      <vt:lpstr>Summary of the irony of Provincial Exams:</vt:lpstr>
      <vt:lpstr>Provincial Exams are anti-Vygotskyan</vt:lpstr>
      <vt:lpstr>Provincial Exams represent data, nothing beyond.</vt:lpstr>
      <vt:lpstr>How to provide the best standardized testing then?</vt:lpstr>
      <vt:lpstr>References </vt:lpstr>
      <vt:lpstr>Questions?  Opinions?   Ideas? </vt:lpstr>
    </vt:vector>
  </TitlesOfParts>
  <Company>School District 42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 and cons of BC provincial exams</dc:title>
  <dc:creator>Wss Teacher</dc:creator>
  <cp:lastModifiedBy>Wss Teacher</cp:lastModifiedBy>
  <cp:revision>5</cp:revision>
  <dcterms:created xsi:type="dcterms:W3CDTF">2012-11-27T04:28:43Z</dcterms:created>
  <dcterms:modified xsi:type="dcterms:W3CDTF">2012-11-27T05:02:32Z</dcterms:modified>
</cp:coreProperties>
</file>